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7" r:id="rId9"/>
    <p:sldId id="259" r:id="rId10"/>
    <p:sldId id="264" r:id="rId11"/>
    <p:sldId id="265" r:id="rId12"/>
    <p:sldId id="268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1" autoAdjust="0"/>
    <p:restoredTop sz="94676" autoAdjust="0"/>
  </p:normalViewPr>
  <p:slideViewPr>
    <p:cSldViewPr>
      <p:cViewPr>
        <p:scale>
          <a:sx n="70" d="100"/>
          <a:sy n="70" d="100"/>
        </p:scale>
        <p:origin x="-11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ACBD-F4BB-4959-8702-010FC47C2618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B61B-8B9A-4441-AC79-30A31F787C2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ACBD-F4BB-4959-8702-010FC47C2618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B61B-8B9A-4441-AC79-30A31F787C2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ACBD-F4BB-4959-8702-010FC47C2618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B61B-8B9A-4441-AC79-30A31F787C2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ACBD-F4BB-4959-8702-010FC47C2618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B61B-8B9A-4441-AC79-30A31F787C2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ACBD-F4BB-4959-8702-010FC47C2618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B61B-8B9A-4441-AC79-30A31F787C2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ACBD-F4BB-4959-8702-010FC47C2618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B61B-8B9A-4441-AC79-30A31F787C2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ACBD-F4BB-4959-8702-010FC47C2618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B61B-8B9A-4441-AC79-30A31F787C2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ACBD-F4BB-4959-8702-010FC47C2618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B61B-8B9A-4441-AC79-30A31F787C2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ACBD-F4BB-4959-8702-010FC47C2618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B61B-8B9A-4441-AC79-30A31F787C2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ACBD-F4BB-4959-8702-010FC47C2618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B61B-8B9A-4441-AC79-30A31F787C2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ACBD-F4BB-4959-8702-010FC47C2618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B61B-8B9A-4441-AC79-30A31F787C2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4ACBD-F4BB-4959-8702-010FC47C2618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FB61B-8B9A-4441-AC79-30A31F787C27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" y="1654314"/>
            <a:ext cx="9144000" cy="146116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lIns="349758" tIns="174879" rIns="349758" bIns="174879" anchor="ctr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 Double Channel MOF Imager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Study Low and Medium Oscillating Modes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on-board ADAHELI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75"/>
          <p:cNvSpPr>
            <a:spLocks noChangeArrowheads="1"/>
          </p:cNvSpPr>
          <p:nvPr/>
        </p:nvSpPr>
        <p:spPr bwMode="auto">
          <a:xfrm>
            <a:off x="0" y="3102114"/>
            <a:ext cx="914400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chemeClr val="tx1"/>
                </a:solidFill>
                <a:ea typeface="Times New Roman" pitchFamily="18" charset="0"/>
              </a:rPr>
              <a:t>Moretti, </a:t>
            </a:r>
            <a:r>
              <a:rPr lang="it-IT" sz="2000" dirty="0" err="1">
                <a:solidFill>
                  <a:schemeClr val="tx1"/>
                </a:solidFill>
                <a:ea typeface="Times New Roman" pitchFamily="18" charset="0"/>
              </a:rPr>
              <a:t>P.F.</a:t>
            </a:r>
            <a:r>
              <a:rPr lang="it-IT" sz="2000" dirty="0">
                <a:solidFill>
                  <a:schemeClr val="tx1"/>
                </a:solidFill>
                <a:ea typeface="Times New Roman" pitchFamily="18" charset="0"/>
              </a:rPr>
              <a:t>(1,2); </a:t>
            </a:r>
            <a:r>
              <a:rPr lang="it-IT" sz="2000" dirty="0" err="1">
                <a:solidFill>
                  <a:schemeClr val="tx1"/>
                </a:solidFill>
                <a:ea typeface="Times New Roman" pitchFamily="18" charset="0"/>
              </a:rPr>
              <a:t>Berrilli</a:t>
            </a:r>
            <a:r>
              <a:rPr lang="it-IT" sz="2000" dirty="0">
                <a:solidFill>
                  <a:schemeClr val="tx1"/>
                </a:solidFill>
                <a:ea typeface="Times New Roman" pitchFamily="18" charset="0"/>
              </a:rPr>
              <a:t>, F. (2); </a:t>
            </a:r>
            <a:r>
              <a:rPr lang="it-IT" sz="2000" dirty="0" err="1">
                <a:solidFill>
                  <a:schemeClr val="tx1"/>
                </a:solidFill>
                <a:ea typeface="Times New Roman" pitchFamily="18" charset="0"/>
              </a:rPr>
              <a:t>Jefferies</a:t>
            </a:r>
            <a:r>
              <a:rPr lang="it-IT" sz="2000" dirty="0">
                <a:solidFill>
                  <a:schemeClr val="tx1"/>
                </a:solidFill>
                <a:ea typeface="Times New Roman" pitchFamily="18" charset="0"/>
              </a:rPr>
              <a:t>, S. M (3); Murphy, N.(4); </a:t>
            </a:r>
            <a:endParaRPr lang="it-IT" sz="2000" dirty="0" smtClean="0">
              <a:solidFill>
                <a:schemeClr val="tx1"/>
              </a:solidFill>
              <a:ea typeface="Times New Roman" pitchFamily="18" charset="0"/>
            </a:endParaRPr>
          </a:p>
          <a:p>
            <a:pPr algn="ctr">
              <a:defRPr/>
            </a:pPr>
            <a:r>
              <a:rPr lang="it-IT" sz="2000" dirty="0" smtClean="0">
                <a:solidFill>
                  <a:schemeClr val="tx1"/>
                </a:solidFill>
                <a:ea typeface="Times New Roman" pitchFamily="18" charset="0"/>
              </a:rPr>
              <a:t>Velli</a:t>
            </a:r>
            <a:r>
              <a:rPr lang="it-IT" sz="2000" dirty="0">
                <a:solidFill>
                  <a:schemeClr val="tx1"/>
                </a:solidFill>
                <a:ea typeface="Times New Roman" pitchFamily="18" charset="0"/>
              </a:rPr>
              <a:t>, M.(4,5); </a:t>
            </a:r>
            <a:r>
              <a:rPr lang="it-IT" sz="2000" dirty="0" err="1" smtClean="0">
                <a:solidFill>
                  <a:schemeClr val="tx1"/>
                </a:solidFill>
                <a:ea typeface="Times New Roman" pitchFamily="18" charset="0"/>
              </a:rPr>
              <a:t>Roselli</a:t>
            </a:r>
            <a:r>
              <a:rPr lang="it-IT" sz="2000" dirty="0">
                <a:solidFill>
                  <a:schemeClr val="tx1"/>
                </a:solidFill>
                <a:ea typeface="Times New Roman" pitchFamily="18" charset="0"/>
              </a:rPr>
              <a:t>, L. (6); Di Mauro, M.P. (7); </a:t>
            </a:r>
            <a:r>
              <a:rPr lang="it-IT" sz="2000" dirty="0" err="1">
                <a:solidFill>
                  <a:schemeClr val="tx1"/>
                </a:solidFill>
                <a:ea typeface="Times New Roman" pitchFamily="18" charset="0"/>
              </a:rPr>
              <a:t>Bigazzi</a:t>
            </a:r>
            <a:r>
              <a:rPr lang="it-IT" sz="2000" dirty="0">
                <a:solidFill>
                  <a:schemeClr val="tx1"/>
                </a:solidFill>
                <a:ea typeface="Times New Roman" pitchFamily="18" charset="0"/>
              </a:rPr>
              <a:t>, A.(2)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6" name="Rectangle 177"/>
          <p:cNvSpPr>
            <a:spLocks noChangeArrowheads="1"/>
          </p:cNvSpPr>
          <p:nvPr/>
        </p:nvSpPr>
        <p:spPr bwMode="auto">
          <a:xfrm>
            <a:off x="1" y="3885962"/>
            <a:ext cx="9144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just"/>
            <a:r>
              <a:rPr lang="en-US" sz="1400" dirty="0" smtClean="0">
                <a:cs typeface="Times New Roman" pitchFamily="18" charset="0"/>
              </a:rPr>
              <a:t>(1) CNR </a:t>
            </a:r>
            <a:r>
              <a:rPr lang="en-US" sz="1400" dirty="0">
                <a:cs typeface="Times New Roman" pitchFamily="18" charset="0"/>
              </a:rPr>
              <a:t>Department of Earth and </a:t>
            </a:r>
            <a:r>
              <a:rPr lang="en-US" sz="1400" dirty="0" smtClean="0">
                <a:cs typeface="Times New Roman" pitchFamily="18" charset="0"/>
              </a:rPr>
              <a:t>Environment, </a:t>
            </a:r>
            <a:r>
              <a:rPr lang="en-US" sz="1400" dirty="0" err="1">
                <a:cs typeface="Times New Roman" pitchFamily="18" charset="0"/>
              </a:rPr>
              <a:t>P.le</a:t>
            </a:r>
            <a:r>
              <a:rPr lang="en-US" sz="1400" dirty="0">
                <a:cs typeface="Times New Roman" pitchFamily="18" charset="0"/>
              </a:rPr>
              <a:t> A. Moro, </a:t>
            </a:r>
            <a:r>
              <a:rPr lang="en-US" sz="1400" dirty="0" smtClean="0">
                <a:cs typeface="Times New Roman" pitchFamily="18" charset="0"/>
              </a:rPr>
              <a:t>I-00185, </a:t>
            </a:r>
            <a:r>
              <a:rPr lang="en-US" sz="1400" dirty="0">
                <a:cs typeface="Times New Roman" pitchFamily="18" charset="0"/>
              </a:rPr>
              <a:t>Rome, Italy, </a:t>
            </a:r>
          </a:p>
          <a:p>
            <a:pPr marL="342900" indent="-342900" algn="just"/>
            <a:r>
              <a:rPr lang="en-US" sz="1400" dirty="0" smtClean="0">
                <a:cs typeface="Times New Roman" pitchFamily="18" charset="0"/>
              </a:rPr>
              <a:t>(</a:t>
            </a:r>
            <a:r>
              <a:rPr lang="en-US" sz="1400" dirty="0">
                <a:cs typeface="Times New Roman" pitchFamily="18" charset="0"/>
              </a:rPr>
              <a:t>2) Department of Physics, University of Rome Tor </a:t>
            </a:r>
            <a:r>
              <a:rPr lang="en-US" sz="1400" dirty="0" err="1">
                <a:cs typeface="Times New Roman" pitchFamily="18" charset="0"/>
              </a:rPr>
              <a:t>Vergata</a:t>
            </a:r>
            <a:r>
              <a:rPr lang="en-US" sz="1400" dirty="0">
                <a:cs typeface="Times New Roman" pitchFamily="18" charset="0"/>
              </a:rPr>
              <a:t>, I-00133, Rome, Italy, </a:t>
            </a:r>
            <a:endParaRPr lang="en-US" sz="1400" dirty="0" smtClean="0">
              <a:cs typeface="Times New Roman" pitchFamily="18" charset="0"/>
            </a:endParaRPr>
          </a:p>
          <a:p>
            <a:pPr marL="342900" indent="-342900" algn="just"/>
            <a:r>
              <a:rPr lang="en-US" sz="1400" dirty="0" smtClean="0">
                <a:cs typeface="Times New Roman" pitchFamily="18" charset="0"/>
              </a:rPr>
              <a:t>(3) Institute </a:t>
            </a:r>
            <a:r>
              <a:rPr lang="en-US" sz="1400" dirty="0">
                <a:cs typeface="Times New Roman" pitchFamily="18" charset="0"/>
              </a:rPr>
              <a:t>for Astronomy, University of Hawaii, 4761 Lower Kula Road, Kula, Hawaii 96790, USA</a:t>
            </a:r>
            <a:r>
              <a:rPr lang="en-US" sz="1400" dirty="0" smtClean="0">
                <a:cs typeface="Times New Roman" pitchFamily="18" charset="0"/>
              </a:rPr>
              <a:t>,</a:t>
            </a:r>
          </a:p>
          <a:p>
            <a:pPr marL="342900" indent="-342900" algn="just"/>
            <a:r>
              <a:rPr lang="en-US" sz="1400" dirty="0" smtClean="0">
                <a:cs typeface="Times New Roman" pitchFamily="18" charset="0"/>
              </a:rPr>
              <a:t>(</a:t>
            </a:r>
            <a:r>
              <a:rPr lang="en-US" sz="1400" dirty="0">
                <a:cs typeface="Times New Roman" pitchFamily="18" charset="0"/>
              </a:rPr>
              <a:t>4) Jet Propulsion Laboratory, m/s 169-506 4800 Oak Grove Drive, Pasadena, CA 91109, USA</a:t>
            </a:r>
            <a:r>
              <a:rPr lang="en-US" sz="1400" dirty="0" smtClean="0">
                <a:cs typeface="Times New Roman" pitchFamily="18" charset="0"/>
              </a:rPr>
              <a:t>,</a:t>
            </a:r>
          </a:p>
          <a:p>
            <a:pPr marL="342900" indent="-342900" algn="just"/>
            <a:r>
              <a:rPr lang="en-US" sz="1400" dirty="0" smtClean="0">
                <a:cs typeface="Times New Roman" pitchFamily="18" charset="0"/>
              </a:rPr>
              <a:t>(</a:t>
            </a:r>
            <a:r>
              <a:rPr lang="en-US" sz="1400" dirty="0">
                <a:cs typeface="Times New Roman" pitchFamily="18" charset="0"/>
              </a:rPr>
              <a:t>5) Department of Astronomy and Space Sciences, University of Florence, Largo E. Fermi 2, 50125 Florence, Italy, </a:t>
            </a:r>
            <a:endParaRPr lang="en-US" sz="1400" dirty="0" smtClean="0">
              <a:cs typeface="Times New Roman" pitchFamily="18" charset="0"/>
            </a:endParaRPr>
          </a:p>
          <a:p>
            <a:pPr marL="342900" indent="-342900" algn="just"/>
            <a:r>
              <a:rPr lang="it-IT" sz="1400" dirty="0" smtClean="0">
                <a:cs typeface="Times New Roman" pitchFamily="18" charset="0"/>
              </a:rPr>
              <a:t>(</a:t>
            </a:r>
            <a:r>
              <a:rPr lang="it-IT" sz="1400" dirty="0">
                <a:cs typeface="Times New Roman" pitchFamily="18" charset="0"/>
              </a:rPr>
              <a:t>6) </a:t>
            </a:r>
            <a:r>
              <a:rPr lang="it-IT" sz="1400" dirty="0" err="1">
                <a:cs typeface="Times New Roman" pitchFamily="18" charset="0"/>
              </a:rPr>
              <a:t>Dip</a:t>
            </a:r>
            <a:r>
              <a:rPr lang="it-IT" sz="1400" dirty="0">
                <a:cs typeface="Times New Roman" pitchFamily="18" charset="0"/>
              </a:rPr>
              <a:t>. di Ingegneria Elettronica e dell'Informazione, </a:t>
            </a:r>
            <a:r>
              <a:rPr lang="it-IT" sz="1400" dirty="0" err="1">
                <a:cs typeface="Times New Roman" pitchFamily="18" charset="0"/>
              </a:rPr>
              <a:t>Universita`</a:t>
            </a:r>
            <a:r>
              <a:rPr lang="it-IT" sz="1400" dirty="0">
                <a:cs typeface="Times New Roman" pitchFamily="18" charset="0"/>
              </a:rPr>
              <a:t> di Perugia, Italy</a:t>
            </a:r>
            <a:r>
              <a:rPr lang="en-US" sz="1400" dirty="0">
                <a:cs typeface="Times New Roman" pitchFamily="18" charset="0"/>
              </a:rPr>
              <a:t>, </a:t>
            </a:r>
            <a:endParaRPr lang="en-US" sz="1400" dirty="0" smtClean="0">
              <a:cs typeface="Times New Roman" pitchFamily="18" charset="0"/>
            </a:endParaRPr>
          </a:p>
          <a:p>
            <a:pPr marL="342900" indent="-342900" algn="just"/>
            <a:r>
              <a:rPr lang="it-IT" sz="1400" dirty="0" smtClean="0">
                <a:cs typeface="Times New Roman" pitchFamily="18" charset="0"/>
              </a:rPr>
              <a:t>(</a:t>
            </a:r>
            <a:r>
              <a:rPr lang="it-IT" sz="1400" dirty="0">
                <a:cs typeface="Times New Roman" pitchFamily="18" charset="0"/>
              </a:rPr>
              <a:t>7) INAF - IASF, Istituto di Astrofisica Spaziale e Fisica Cosmica, via Fosso del Cavaliere 100, 00133 Roma, Italy</a:t>
            </a:r>
            <a:endParaRPr lang="it-IT" sz="1400" dirty="0"/>
          </a:p>
        </p:txBody>
      </p:sp>
      <p:pic>
        <p:nvPicPr>
          <p:cNvPr id="9" name="Picture 72" descr="LogoUniF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5553075"/>
            <a:ext cx="126952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3" descr="TorVerg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5638800"/>
            <a:ext cx="76726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5" descr="C:\Documents and Settings\Pier Francesco\Desktop\INFO_DTA\DTA_Logo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3" descr="INA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02562" y="5530850"/>
            <a:ext cx="1341438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5562600"/>
            <a:ext cx="1676400" cy="123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556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5101" y="5534026"/>
            <a:ext cx="1323976" cy="132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 l="50694" t="28852" r="6945" b="53125"/>
          <a:stretch>
            <a:fillRect/>
          </a:stretch>
        </p:blipFill>
        <p:spPr bwMode="auto">
          <a:xfrm>
            <a:off x="0" y="0"/>
            <a:ext cx="9143999" cy="1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Solved Contra: </a:t>
            </a:r>
            <a:br>
              <a:rPr lang="en-US" dirty="0" smtClean="0"/>
            </a:br>
            <a:r>
              <a:rPr lang="en-US" sz="4000" dirty="0" smtClean="0"/>
              <a:t>no more “hand-made” MOFs</a:t>
            </a:r>
            <a:endParaRPr lang="en-US" sz="4000" dirty="0"/>
          </a:p>
        </p:txBody>
      </p:sp>
      <p:pic>
        <p:nvPicPr>
          <p:cNvPr id="4098" name="Picture 2" descr="C:\Documents and Settings\Pier Francesco\Desktop\JPL\immagini_JPL\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0"/>
            <a:ext cx="2362200" cy="177165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52825"/>
            <a:ext cx="24860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273893" y="3733800"/>
            <a:ext cx="2965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“Fire-eye”  application</a:t>
            </a:r>
            <a:endParaRPr lang="en-US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6500" y="4419600"/>
            <a:ext cx="66675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352800" y="1981200"/>
            <a:ext cx="51584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Industrial production of the K &amp; Na cells</a:t>
            </a:r>
          </a:p>
          <a:p>
            <a:r>
              <a:rPr lang="en-US" sz="2400" dirty="0" smtClean="0"/>
              <a:t>Development of Ca and He cells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34290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1370012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Reported contra: usually only two points on the line.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52400" y="2971800"/>
            <a:ext cx="3581400" cy="3429000"/>
            <a:chOff x="2562" y="1162"/>
            <a:chExt cx="1497" cy="1479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62" y="1162"/>
              <a:ext cx="1497" cy="11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6" name="Line 14"/>
            <p:cNvSpPr>
              <a:spLocks noChangeShapeType="1"/>
            </p:cNvSpPr>
            <p:nvPr/>
          </p:nvSpPr>
          <p:spPr bwMode="auto">
            <a:xfrm>
              <a:off x="2744" y="2341"/>
              <a:ext cx="11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3016" y="2387"/>
              <a:ext cx="655" cy="2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0.02 nm</a:t>
              </a:r>
            </a:p>
          </p:txBody>
        </p:sp>
      </p:grpSp>
      <p:sp>
        <p:nvSpPr>
          <p:cNvPr id="12" name="Freeform 11"/>
          <p:cNvSpPr/>
          <p:nvPr/>
        </p:nvSpPr>
        <p:spPr>
          <a:xfrm>
            <a:off x="838200" y="1524000"/>
            <a:ext cx="2209800" cy="1466850"/>
          </a:xfrm>
          <a:custGeom>
            <a:avLst/>
            <a:gdLst>
              <a:gd name="connsiteX0" fmla="*/ 0 w 9453759"/>
              <a:gd name="connsiteY0" fmla="*/ 800100 h 7753350"/>
              <a:gd name="connsiteX1" fmla="*/ 1009650 w 9453759"/>
              <a:gd name="connsiteY1" fmla="*/ 1428750 h 7753350"/>
              <a:gd name="connsiteX2" fmla="*/ 1143000 w 9453759"/>
              <a:gd name="connsiteY2" fmla="*/ 1562100 h 7753350"/>
              <a:gd name="connsiteX3" fmla="*/ 1314450 w 9453759"/>
              <a:gd name="connsiteY3" fmla="*/ 1714500 h 7753350"/>
              <a:gd name="connsiteX4" fmla="*/ 1447800 w 9453759"/>
              <a:gd name="connsiteY4" fmla="*/ 1924050 h 7753350"/>
              <a:gd name="connsiteX5" fmla="*/ 1600200 w 9453759"/>
              <a:gd name="connsiteY5" fmla="*/ 2076450 h 7753350"/>
              <a:gd name="connsiteX6" fmla="*/ 1714500 w 9453759"/>
              <a:gd name="connsiteY6" fmla="*/ 2286000 h 7753350"/>
              <a:gd name="connsiteX7" fmla="*/ 1885950 w 9453759"/>
              <a:gd name="connsiteY7" fmla="*/ 2495550 h 7753350"/>
              <a:gd name="connsiteX8" fmla="*/ 2000250 w 9453759"/>
              <a:gd name="connsiteY8" fmla="*/ 2705100 h 7753350"/>
              <a:gd name="connsiteX9" fmla="*/ 2247900 w 9453759"/>
              <a:gd name="connsiteY9" fmla="*/ 3162300 h 7753350"/>
              <a:gd name="connsiteX10" fmla="*/ 2343150 w 9453759"/>
              <a:gd name="connsiteY10" fmla="*/ 3790950 h 7753350"/>
              <a:gd name="connsiteX11" fmla="*/ 2705100 w 9453759"/>
              <a:gd name="connsiteY11" fmla="*/ 4591050 h 7753350"/>
              <a:gd name="connsiteX12" fmla="*/ 2895600 w 9453759"/>
              <a:gd name="connsiteY12" fmla="*/ 5238750 h 7753350"/>
              <a:gd name="connsiteX13" fmla="*/ 3048000 w 9453759"/>
              <a:gd name="connsiteY13" fmla="*/ 5810250 h 7753350"/>
              <a:gd name="connsiteX14" fmla="*/ 3067050 w 9453759"/>
              <a:gd name="connsiteY14" fmla="*/ 6000750 h 7753350"/>
              <a:gd name="connsiteX15" fmla="*/ 3238500 w 9453759"/>
              <a:gd name="connsiteY15" fmla="*/ 6496050 h 7753350"/>
              <a:gd name="connsiteX16" fmla="*/ 3333750 w 9453759"/>
              <a:gd name="connsiteY16" fmla="*/ 6896100 h 7753350"/>
              <a:gd name="connsiteX17" fmla="*/ 3390900 w 9453759"/>
              <a:gd name="connsiteY17" fmla="*/ 7010400 h 7753350"/>
              <a:gd name="connsiteX18" fmla="*/ 3619500 w 9453759"/>
              <a:gd name="connsiteY18" fmla="*/ 7239000 h 7753350"/>
              <a:gd name="connsiteX19" fmla="*/ 4000500 w 9453759"/>
              <a:gd name="connsiteY19" fmla="*/ 7677150 h 7753350"/>
              <a:gd name="connsiteX20" fmla="*/ 4114800 w 9453759"/>
              <a:gd name="connsiteY20" fmla="*/ 7753350 h 7753350"/>
              <a:gd name="connsiteX21" fmla="*/ 4762500 w 9453759"/>
              <a:gd name="connsiteY21" fmla="*/ 7715250 h 7753350"/>
              <a:gd name="connsiteX22" fmla="*/ 5029200 w 9453759"/>
              <a:gd name="connsiteY22" fmla="*/ 7581900 h 7753350"/>
              <a:gd name="connsiteX23" fmla="*/ 5257800 w 9453759"/>
              <a:gd name="connsiteY23" fmla="*/ 7372350 h 7753350"/>
              <a:gd name="connsiteX24" fmla="*/ 5600700 w 9453759"/>
              <a:gd name="connsiteY24" fmla="*/ 6934200 h 7753350"/>
              <a:gd name="connsiteX25" fmla="*/ 5676900 w 9453759"/>
              <a:gd name="connsiteY25" fmla="*/ 6743700 h 7753350"/>
              <a:gd name="connsiteX26" fmla="*/ 5791200 w 9453759"/>
              <a:gd name="connsiteY26" fmla="*/ 6515100 h 7753350"/>
              <a:gd name="connsiteX27" fmla="*/ 5924550 w 9453759"/>
              <a:gd name="connsiteY27" fmla="*/ 6019800 h 7753350"/>
              <a:gd name="connsiteX28" fmla="*/ 6000750 w 9453759"/>
              <a:gd name="connsiteY28" fmla="*/ 5848350 h 7753350"/>
              <a:gd name="connsiteX29" fmla="*/ 6324600 w 9453759"/>
              <a:gd name="connsiteY29" fmla="*/ 5334000 h 7753350"/>
              <a:gd name="connsiteX30" fmla="*/ 6515100 w 9453759"/>
              <a:gd name="connsiteY30" fmla="*/ 4762500 h 7753350"/>
              <a:gd name="connsiteX31" fmla="*/ 6534150 w 9453759"/>
              <a:gd name="connsiteY31" fmla="*/ 4514850 h 7753350"/>
              <a:gd name="connsiteX32" fmla="*/ 6629400 w 9453759"/>
              <a:gd name="connsiteY32" fmla="*/ 4076700 h 7753350"/>
              <a:gd name="connsiteX33" fmla="*/ 6667500 w 9453759"/>
              <a:gd name="connsiteY33" fmla="*/ 3790950 h 7753350"/>
              <a:gd name="connsiteX34" fmla="*/ 6877050 w 9453759"/>
              <a:gd name="connsiteY34" fmla="*/ 3409950 h 7753350"/>
              <a:gd name="connsiteX35" fmla="*/ 7010400 w 9453759"/>
              <a:gd name="connsiteY35" fmla="*/ 3143250 h 7753350"/>
              <a:gd name="connsiteX36" fmla="*/ 7239000 w 9453759"/>
              <a:gd name="connsiteY36" fmla="*/ 2914650 h 7753350"/>
              <a:gd name="connsiteX37" fmla="*/ 7391400 w 9453759"/>
              <a:gd name="connsiteY37" fmla="*/ 2724150 h 7753350"/>
              <a:gd name="connsiteX38" fmla="*/ 7677150 w 9453759"/>
              <a:gd name="connsiteY38" fmla="*/ 2266950 h 7753350"/>
              <a:gd name="connsiteX39" fmla="*/ 7962900 w 9453759"/>
              <a:gd name="connsiteY39" fmla="*/ 1924050 h 7753350"/>
              <a:gd name="connsiteX40" fmla="*/ 8077200 w 9453759"/>
              <a:gd name="connsiteY40" fmla="*/ 1676400 h 7753350"/>
              <a:gd name="connsiteX41" fmla="*/ 8496300 w 9453759"/>
              <a:gd name="connsiteY41" fmla="*/ 1104900 h 7753350"/>
              <a:gd name="connsiteX42" fmla="*/ 8667750 w 9453759"/>
              <a:gd name="connsiteY42" fmla="*/ 838200 h 7753350"/>
              <a:gd name="connsiteX43" fmla="*/ 8858250 w 9453759"/>
              <a:gd name="connsiteY43" fmla="*/ 628650 h 7753350"/>
              <a:gd name="connsiteX44" fmla="*/ 9353550 w 9453759"/>
              <a:gd name="connsiteY44" fmla="*/ 95250 h 7753350"/>
              <a:gd name="connsiteX45" fmla="*/ 9448800 w 9453759"/>
              <a:gd name="connsiteY45" fmla="*/ 0 h 77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453759" h="7753350">
                <a:moveTo>
                  <a:pt x="0" y="800100"/>
                </a:moveTo>
                <a:cubicBezTo>
                  <a:pt x="454955" y="970708"/>
                  <a:pt x="227577" y="872275"/>
                  <a:pt x="1009650" y="1428750"/>
                </a:cubicBezTo>
                <a:cubicBezTo>
                  <a:pt x="1060869" y="1465194"/>
                  <a:pt x="1097140" y="1519106"/>
                  <a:pt x="1143000" y="1562100"/>
                </a:cubicBezTo>
                <a:cubicBezTo>
                  <a:pt x="1198783" y="1614397"/>
                  <a:pt x="1265197" y="1656012"/>
                  <a:pt x="1314450" y="1714500"/>
                </a:cubicBezTo>
                <a:cubicBezTo>
                  <a:pt x="1367780" y="1777830"/>
                  <a:pt x="1396497" y="1859067"/>
                  <a:pt x="1447800" y="1924050"/>
                </a:cubicBezTo>
                <a:cubicBezTo>
                  <a:pt x="1492317" y="1980438"/>
                  <a:pt x="1557583" y="2018613"/>
                  <a:pt x="1600200" y="2076450"/>
                </a:cubicBezTo>
                <a:cubicBezTo>
                  <a:pt x="1647398" y="2140504"/>
                  <a:pt x="1669678" y="2220261"/>
                  <a:pt x="1714500" y="2286000"/>
                </a:cubicBezTo>
                <a:cubicBezTo>
                  <a:pt x="1765341" y="2360567"/>
                  <a:pt x="1835109" y="2420983"/>
                  <a:pt x="1885950" y="2495550"/>
                </a:cubicBezTo>
                <a:cubicBezTo>
                  <a:pt x="1930772" y="2561289"/>
                  <a:pt x="1959909" y="2636520"/>
                  <a:pt x="2000250" y="2705100"/>
                </a:cubicBezTo>
                <a:cubicBezTo>
                  <a:pt x="2245393" y="3121843"/>
                  <a:pt x="1782316" y="2231131"/>
                  <a:pt x="2247900" y="3162300"/>
                </a:cubicBezTo>
                <a:cubicBezTo>
                  <a:pt x="2279650" y="3371850"/>
                  <a:pt x="2293689" y="3584861"/>
                  <a:pt x="2343150" y="3790950"/>
                </a:cubicBezTo>
                <a:cubicBezTo>
                  <a:pt x="2407031" y="4057120"/>
                  <a:pt x="2631897" y="4342158"/>
                  <a:pt x="2705100" y="4591050"/>
                </a:cubicBezTo>
                <a:cubicBezTo>
                  <a:pt x="2768600" y="4806950"/>
                  <a:pt x="2848447" y="5018701"/>
                  <a:pt x="2895600" y="5238750"/>
                </a:cubicBezTo>
                <a:cubicBezTo>
                  <a:pt x="2975053" y="5609533"/>
                  <a:pt x="2925631" y="5418670"/>
                  <a:pt x="3048000" y="5810250"/>
                </a:cubicBezTo>
                <a:cubicBezTo>
                  <a:pt x="3054350" y="5873750"/>
                  <a:pt x="3053493" y="5938390"/>
                  <a:pt x="3067050" y="6000750"/>
                </a:cubicBezTo>
                <a:cubicBezTo>
                  <a:pt x="3100268" y="6153555"/>
                  <a:pt x="3182896" y="6351478"/>
                  <a:pt x="3238500" y="6496050"/>
                </a:cubicBezTo>
                <a:cubicBezTo>
                  <a:pt x="3277515" y="6769152"/>
                  <a:pt x="3244416" y="6702542"/>
                  <a:pt x="3333750" y="6896100"/>
                </a:cubicBezTo>
                <a:cubicBezTo>
                  <a:pt x="3351601" y="6934776"/>
                  <a:pt x="3363630" y="6977676"/>
                  <a:pt x="3390900" y="7010400"/>
                </a:cubicBezTo>
                <a:cubicBezTo>
                  <a:pt x="3459888" y="7093186"/>
                  <a:pt x="3546839" y="7159419"/>
                  <a:pt x="3619500" y="7239000"/>
                </a:cubicBezTo>
                <a:cubicBezTo>
                  <a:pt x="3822117" y="7460914"/>
                  <a:pt x="3769241" y="7459495"/>
                  <a:pt x="4000500" y="7677150"/>
                </a:cubicBezTo>
                <a:cubicBezTo>
                  <a:pt x="4033845" y="7708533"/>
                  <a:pt x="4076700" y="7727950"/>
                  <a:pt x="4114800" y="7753350"/>
                </a:cubicBezTo>
                <a:cubicBezTo>
                  <a:pt x="4330700" y="7740650"/>
                  <a:pt x="4547674" y="7740230"/>
                  <a:pt x="4762500" y="7715250"/>
                </a:cubicBezTo>
                <a:cubicBezTo>
                  <a:pt x="4890354" y="7700383"/>
                  <a:pt x="4942370" y="7658515"/>
                  <a:pt x="5029200" y="7581900"/>
                </a:cubicBezTo>
                <a:cubicBezTo>
                  <a:pt x="5106711" y="7513508"/>
                  <a:pt x="5184706" y="7445444"/>
                  <a:pt x="5257800" y="7372350"/>
                </a:cubicBezTo>
                <a:cubicBezTo>
                  <a:pt x="5395225" y="7234925"/>
                  <a:pt x="5507191" y="7105633"/>
                  <a:pt x="5600700" y="6934200"/>
                </a:cubicBezTo>
                <a:cubicBezTo>
                  <a:pt x="5633449" y="6874159"/>
                  <a:pt x="5648599" y="6805961"/>
                  <a:pt x="5676900" y="6743700"/>
                </a:cubicBezTo>
                <a:cubicBezTo>
                  <a:pt x="5712154" y="6666142"/>
                  <a:pt x="5753100" y="6591300"/>
                  <a:pt x="5791200" y="6515100"/>
                </a:cubicBezTo>
                <a:cubicBezTo>
                  <a:pt x="5843360" y="6271686"/>
                  <a:pt x="5838876" y="6244695"/>
                  <a:pt x="5924550" y="6019800"/>
                </a:cubicBezTo>
                <a:cubicBezTo>
                  <a:pt x="5946814" y="5961357"/>
                  <a:pt x="5969238" y="5902371"/>
                  <a:pt x="6000750" y="5848350"/>
                </a:cubicBezTo>
                <a:cubicBezTo>
                  <a:pt x="6171865" y="5555011"/>
                  <a:pt x="6186217" y="5610767"/>
                  <a:pt x="6324600" y="5334000"/>
                </a:cubicBezTo>
                <a:cubicBezTo>
                  <a:pt x="6454228" y="5074743"/>
                  <a:pt x="6443514" y="5048845"/>
                  <a:pt x="6515100" y="4762500"/>
                </a:cubicBezTo>
                <a:cubicBezTo>
                  <a:pt x="6521450" y="4679950"/>
                  <a:pt x="6520539" y="4596517"/>
                  <a:pt x="6534150" y="4514850"/>
                </a:cubicBezTo>
                <a:cubicBezTo>
                  <a:pt x="6558721" y="4367422"/>
                  <a:pt x="6629400" y="4076700"/>
                  <a:pt x="6629400" y="4076700"/>
                </a:cubicBezTo>
                <a:cubicBezTo>
                  <a:pt x="6630543" y="4065274"/>
                  <a:pt x="6646655" y="3841574"/>
                  <a:pt x="6667500" y="3790950"/>
                </a:cubicBezTo>
                <a:cubicBezTo>
                  <a:pt x="6785277" y="3504921"/>
                  <a:pt x="6753041" y="3637300"/>
                  <a:pt x="6877050" y="3409950"/>
                </a:cubicBezTo>
                <a:cubicBezTo>
                  <a:pt x="6924645" y="3322693"/>
                  <a:pt x="6951756" y="3223499"/>
                  <a:pt x="7010400" y="3143250"/>
                </a:cubicBezTo>
                <a:cubicBezTo>
                  <a:pt x="7073982" y="3056243"/>
                  <a:pt x="7166511" y="2994388"/>
                  <a:pt x="7239000" y="2914650"/>
                </a:cubicBezTo>
                <a:cubicBezTo>
                  <a:pt x="7293702" y="2854478"/>
                  <a:pt x="7345590" y="2791339"/>
                  <a:pt x="7391400" y="2724150"/>
                </a:cubicBezTo>
                <a:cubicBezTo>
                  <a:pt x="7610951" y="2402141"/>
                  <a:pt x="7434232" y="2583799"/>
                  <a:pt x="7677150" y="2266950"/>
                </a:cubicBezTo>
                <a:cubicBezTo>
                  <a:pt x="7767676" y="2148873"/>
                  <a:pt x="7879454" y="2047232"/>
                  <a:pt x="7962900" y="1924050"/>
                </a:cubicBezTo>
                <a:cubicBezTo>
                  <a:pt x="8013891" y="1848777"/>
                  <a:pt x="8031835" y="1755192"/>
                  <a:pt x="8077200" y="1676400"/>
                </a:cubicBezTo>
                <a:cubicBezTo>
                  <a:pt x="8493120" y="954013"/>
                  <a:pt x="8154875" y="1560133"/>
                  <a:pt x="8496300" y="1104900"/>
                </a:cubicBezTo>
                <a:cubicBezTo>
                  <a:pt x="8559711" y="1020352"/>
                  <a:pt x="8603802" y="922342"/>
                  <a:pt x="8667750" y="838200"/>
                </a:cubicBezTo>
                <a:cubicBezTo>
                  <a:pt x="8724870" y="763043"/>
                  <a:pt x="8796816" y="700323"/>
                  <a:pt x="8858250" y="628650"/>
                </a:cubicBezTo>
                <a:cubicBezTo>
                  <a:pt x="9059342" y="394042"/>
                  <a:pt x="9057082" y="332425"/>
                  <a:pt x="9353550" y="95250"/>
                </a:cubicBezTo>
                <a:cubicBezTo>
                  <a:pt x="9453759" y="15083"/>
                  <a:pt x="9448800" y="59710"/>
                  <a:pt x="944880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1447800" y="2743200"/>
            <a:ext cx="381000" cy="228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2209800" y="2209800"/>
            <a:ext cx="381000" cy="228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Notched Right Arrow 16"/>
          <p:cNvSpPr/>
          <p:nvPr/>
        </p:nvSpPr>
        <p:spPr>
          <a:xfrm>
            <a:off x="3352800" y="2133600"/>
            <a:ext cx="914400" cy="533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267200" y="1771471"/>
            <a:ext cx="4826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Correct knowledge of the tuning of wavelengths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Calibration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 principle, more points can be added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Range of utilization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67200" y="3321546"/>
            <a:ext cx="4953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Cacciani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Moretti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P.F.,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Papaldo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D. and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Paverani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E., 1993, Solar Phys., 144, 205, </a:t>
            </a:r>
            <a:r>
              <a:rPr lang="en-US" sz="1200" i="1" dirty="0" smtClean="0"/>
              <a:t>The Stark effect as a calibration tool in </a:t>
            </a:r>
            <a:r>
              <a:rPr lang="en-US" sz="1200" i="1" dirty="0" err="1" smtClean="0"/>
              <a:t>helioseismology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Cacciani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A. and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Moretti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P.F. 1997, Solar Physics, 175, 1, 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Magnetic Contamination and Correction in Sodium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Dopplergrams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Moretti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P.F. and the MOF Development Group, 2000, Solar Phys., 196, 51,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Dopplergrams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Calibration</a:t>
            </a:r>
          </a:p>
          <a:p>
            <a:r>
              <a:rPr lang="en-GB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Moretti</a:t>
            </a:r>
            <a:r>
              <a:rPr lang="en-GB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P.F. 2000, Solar Phys., 196, 299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GB" sz="12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dopplergrams</a:t>
            </a:r>
            <a:r>
              <a:rPr lang="en-GB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be corrected for </a:t>
            </a:r>
            <a:r>
              <a:rPr lang="en-GB" sz="12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straylight</a:t>
            </a:r>
            <a:r>
              <a:rPr lang="en-GB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Moretti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P.F. and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Severino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G. 2002, Astron. &amp;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Astroph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., 384, 638, </a:t>
            </a:r>
            <a:r>
              <a:rPr lang="en-GB" sz="1200" i="1" dirty="0" smtClean="0">
                <a:latin typeface="Times New Roman" pitchFamily="18" charset="0"/>
                <a:cs typeface="Times New Roman" pitchFamily="18" charset="0"/>
              </a:rPr>
              <a:t>The I-V phase difference with Magneto-Optical Filters</a:t>
            </a:r>
          </a:p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Moretti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P.F. and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Severino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G. 2004, Astron. 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GB" sz="1200" dirty="0" err="1" smtClean="0">
                <a:latin typeface="Times New Roman" pitchFamily="18" charset="0"/>
                <a:cs typeface="Times New Roman" pitchFamily="18" charset="0"/>
              </a:rPr>
              <a:t>Astroph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., 421, 729, </a:t>
            </a:r>
            <a:r>
              <a:rPr lang="en-GB" sz="1200" i="1" dirty="0" smtClean="0">
                <a:latin typeface="Times New Roman" pitchFamily="18" charset="0"/>
                <a:cs typeface="Times New Roman" pitchFamily="18" charset="0"/>
              </a:rPr>
              <a:t>A model to interpret the I-V and V-V phase differences from solar observations obtained with magneto-optical filters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Magrì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M.,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Oliviero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M. and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Severino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G., 2005, Solar Phys., 232, 159, </a:t>
            </a:r>
            <a:r>
              <a:rPr lang="en-US" sz="1200" i="1" dirty="0" smtClean="0"/>
              <a:t>An Observational Method to Prevent Cross-Talk and Calibrate </a:t>
            </a:r>
            <a:r>
              <a:rPr lang="en-US" sz="1200" i="1" dirty="0" err="1" smtClean="0"/>
              <a:t>Mof</a:t>
            </a:r>
            <a:r>
              <a:rPr lang="en-US" sz="1200" i="1" dirty="0" smtClean="0"/>
              <a:t>-Based Instruments</a:t>
            </a:r>
            <a:endParaRPr lang="en-GB" sz="1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76200" y="1174532"/>
            <a:ext cx="4191000" cy="5683468"/>
            <a:chOff x="76200" y="1174532"/>
            <a:chExt cx="4191000" cy="568346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1174532"/>
              <a:ext cx="4191000" cy="2800875"/>
            </a:xfrm>
            <a:prstGeom prst="rect">
              <a:avLst/>
            </a:prstGeom>
            <a:noFill/>
          </p:spPr>
        </p:pic>
        <p:pic>
          <p:nvPicPr>
            <p:cNvPr id="19" name="Picture 10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1741" y="3962400"/>
              <a:ext cx="4125459" cy="2895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5563" y="1447800"/>
            <a:ext cx="12492111" cy="845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6315740" y="3276600"/>
            <a:ext cx="2992166" cy="3970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/>
              <a:t>Long-term imaging </a:t>
            </a:r>
            <a:r>
              <a:rPr lang="en-US" sz="1400" b="1" dirty="0" smtClean="0"/>
              <a:t>observations:</a:t>
            </a:r>
            <a:endParaRPr lang="en-US" sz="1400" b="1" dirty="0"/>
          </a:p>
          <a:p>
            <a:r>
              <a:rPr lang="en-US" sz="1400" dirty="0"/>
              <a:t>Mt Wilson (Ed Rhodes)</a:t>
            </a:r>
          </a:p>
          <a:p>
            <a:r>
              <a:rPr lang="en-US" sz="1400" dirty="0"/>
              <a:t>Mauna Loa (S. </a:t>
            </a:r>
            <a:r>
              <a:rPr lang="en-US" sz="1400" dirty="0" err="1"/>
              <a:t>Tomczyk</a:t>
            </a:r>
            <a:r>
              <a:rPr lang="en-US" sz="1400" dirty="0"/>
              <a:t>)</a:t>
            </a:r>
          </a:p>
          <a:p>
            <a:r>
              <a:rPr lang="en-US" sz="1400" dirty="0" err="1"/>
              <a:t>Kanzelhohe</a:t>
            </a:r>
            <a:r>
              <a:rPr lang="en-US" sz="1400" dirty="0"/>
              <a:t> </a:t>
            </a:r>
            <a:r>
              <a:rPr lang="en-US" sz="1400" dirty="0" smtClean="0"/>
              <a:t>(P.F. </a:t>
            </a:r>
            <a:r>
              <a:rPr lang="en-US" sz="1400" dirty="0" err="1" smtClean="0"/>
              <a:t>Moretti</a:t>
            </a:r>
            <a:r>
              <a:rPr lang="en-US" sz="1400" dirty="0" smtClean="0"/>
              <a:t>,  Th. </a:t>
            </a:r>
            <a:r>
              <a:rPr lang="en-US" sz="1400" dirty="0" err="1" smtClean="0"/>
              <a:t>Pettauer</a:t>
            </a:r>
            <a:r>
              <a:rPr lang="en-US" sz="1400" dirty="0" smtClean="0"/>
              <a:t>,</a:t>
            </a:r>
          </a:p>
          <a:p>
            <a:r>
              <a:rPr lang="en-US" sz="1400" dirty="0" smtClean="0"/>
              <a:t>A</a:t>
            </a:r>
            <a:r>
              <a:rPr lang="en-US" sz="1400" dirty="0"/>
              <a:t>. </a:t>
            </a:r>
            <a:r>
              <a:rPr lang="en-US" sz="1400" dirty="0" err="1" smtClean="0"/>
              <a:t>Hanselmeier</a:t>
            </a:r>
            <a:r>
              <a:rPr lang="en-US" sz="1400" dirty="0" smtClean="0"/>
              <a:t>, M. </a:t>
            </a:r>
            <a:r>
              <a:rPr lang="en-US" sz="1400" dirty="0" err="1" smtClean="0"/>
              <a:t>Messerotti</a:t>
            </a:r>
            <a:r>
              <a:rPr lang="en-US" sz="1400" dirty="0" smtClean="0"/>
              <a:t>)</a:t>
            </a:r>
            <a:endParaRPr lang="en-US" sz="1400" dirty="0"/>
          </a:p>
          <a:p>
            <a:r>
              <a:rPr lang="en-US" sz="1400" b="1" dirty="0"/>
              <a:t>Long-term </a:t>
            </a:r>
            <a:r>
              <a:rPr lang="en-US" sz="1400" b="1" i="1" dirty="0"/>
              <a:t>non-imaging</a:t>
            </a:r>
            <a:r>
              <a:rPr lang="en-US" sz="1400" b="1" dirty="0"/>
              <a:t> </a:t>
            </a:r>
            <a:r>
              <a:rPr lang="en-US" sz="1400" b="1" dirty="0" smtClean="0"/>
              <a:t>observations:</a:t>
            </a:r>
            <a:endParaRPr lang="en-US" sz="1400" dirty="0"/>
          </a:p>
          <a:p>
            <a:r>
              <a:rPr lang="en-US" sz="1400" dirty="0"/>
              <a:t>IRIS network (E. </a:t>
            </a:r>
            <a:r>
              <a:rPr lang="en-US" sz="1400" dirty="0" err="1"/>
              <a:t>Fossat</a:t>
            </a:r>
            <a:r>
              <a:rPr lang="en-US" sz="1400" dirty="0"/>
              <a:t>)</a:t>
            </a:r>
          </a:p>
          <a:p>
            <a:r>
              <a:rPr lang="en-US" sz="1400" b="1" dirty="0"/>
              <a:t>Observing imaging campaigns:</a:t>
            </a:r>
          </a:p>
          <a:p>
            <a:r>
              <a:rPr lang="en-US" sz="1400" dirty="0"/>
              <a:t>Naples (G. </a:t>
            </a:r>
            <a:r>
              <a:rPr lang="en-US" sz="1400" dirty="0" err="1" smtClean="0"/>
              <a:t>Severino</a:t>
            </a:r>
            <a:r>
              <a:rPr lang="en-US" sz="1400" dirty="0" smtClean="0"/>
              <a:t>, M. </a:t>
            </a:r>
            <a:r>
              <a:rPr lang="en-US" sz="1400" dirty="0" err="1" smtClean="0"/>
              <a:t>Oliviero</a:t>
            </a:r>
            <a:r>
              <a:rPr lang="en-US" sz="1400" dirty="0" smtClean="0"/>
              <a:t>)</a:t>
            </a:r>
            <a:endParaRPr lang="en-US" sz="1400" dirty="0"/>
          </a:p>
          <a:p>
            <a:r>
              <a:rPr lang="en-US" sz="1400" dirty="0" err="1"/>
              <a:t>Kitt</a:t>
            </a:r>
            <a:r>
              <a:rPr lang="en-US" sz="1400" dirty="0"/>
              <a:t> Peak (P.F. </a:t>
            </a:r>
            <a:r>
              <a:rPr lang="en-US" sz="1400" dirty="0" err="1"/>
              <a:t>Moretti</a:t>
            </a:r>
            <a:r>
              <a:rPr lang="en-US" sz="1400" dirty="0"/>
              <a:t>)</a:t>
            </a:r>
          </a:p>
          <a:p>
            <a:r>
              <a:rPr lang="en-US" sz="1400" dirty="0"/>
              <a:t>South Pole (S.M. Jefferies)</a:t>
            </a:r>
          </a:p>
          <a:p>
            <a:r>
              <a:rPr lang="en-US" sz="1400" dirty="0"/>
              <a:t>Rome (P.F. </a:t>
            </a:r>
            <a:r>
              <a:rPr lang="en-US" sz="1400" dirty="0" err="1"/>
              <a:t>Moretti</a:t>
            </a:r>
            <a:r>
              <a:rPr lang="en-US" sz="1400" dirty="0"/>
              <a:t>)</a:t>
            </a:r>
          </a:p>
          <a:p>
            <a:r>
              <a:rPr lang="en-US" sz="1400" b="1" dirty="0"/>
              <a:t>Observing </a:t>
            </a:r>
            <a:r>
              <a:rPr lang="en-US" sz="1400" b="1" i="1" dirty="0"/>
              <a:t>non-imaging</a:t>
            </a:r>
            <a:r>
              <a:rPr lang="en-US" sz="1400" b="1" dirty="0"/>
              <a:t> campaigns:</a:t>
            </a:r>
          </a:p>
          <a:p>
            <a:r>
              <a:rPr lang="en-US" sz="1400" dirty="0"/>
              <a:t>Terra Nova Bay </a:t>
            </a:r>
            <a:r>
              <a:rPr lang="en-US" sz="1400" dirty="0" smtClean="0"/>
              <a:t>(P.F. </a:t>
            </a:r>
            <a:r>
              <a:rPr lang="en-US" sz="1400" dirty="0" err="1" smtClean="0"/>
              <a:t>Moretti</a:t>
            </a:r>
            <a:r>
              <a:rPr lang="en-US" sz="1400" dirty="0" smtClean="0"/>
              <a:t>, M. </a:t>
            </a:r>
            <a:r>
              <a:rPr lang="en-US" sz="1400" dirty="0" err="1" smtClean="0"/>
              <a:t>Dolci</a:t>
            </a:r>
            <a:r>
              <a:rPr lang="en-US" sz="1400" dirty="0" smtClean="0"/>
              <a:t>)</a:t>
            </a:r>
            <a:endParaRPr lang="en-US" sz="1400" dirty="0"/>
          </a:p>
          <a:p>
            <a:r>
              <a:rPr lang="en-US" sz="1400" b="1" dirty="0"/>
              <a:t>Stellar </a:t>
            </a:r>
            <a:r>
              <a:rPr lang="en-US" sz="1400" b="1" i="1" dirty="0"/>
              <a:t>non-imaging</a:t>
            </a:r>
            <a:r>
              <a:rPr lang="en-US" sz="1400" b="1" dirty="0"/>
              <a:t> observations:</a:t>
            </a:r>
          </a:p>
          <a:p>
            <a:r>
              <a:rPr lang="en-US" sz="1400" dirty="0" err="1"/>
              <a:t>Teramo</a:t>
            </a:r>
            <a:r>
              <a:rPr lang="en-US" sz="1400" dirty="0"/>
              <a:t> (M. </a:t>
            </a:r>
            <a:r>
              <a:rPr lang="en-US" sz="1400" dirty="0" err="1" smtClean="0"/>
              <a:t>Dolci</a:t>
            </a:r>
            <a:r>
              <a:rPr lang="en-US" sz="1400" dirty="0" smtClean="0"/>
              <a:t>, P.F. </a:t>
            </a:r>
            <a:r>
              <a:rPr lang="en-US" sz="1400" dirty="0" err="1" smtClean="0"/>
              <a:t>Moretti</a:t>
            </a:r>
            <a:r>
              <a:rPr lang="en-US" sz="1400" dirty="0" smtClean="0"/>
              <a:t>)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MOFs in the world, in the past and the present:</a:t>
            </a:r>
            <a:br>
              <a:rPr lang="en-US" sz="3600" dirty="0" smtClean="0"/>
            </a:br>
            <a:r>
              <a:rPr lang="en-US" sz="1800" dirty="0" smtClean="0"/>
              <a:t>A. </a:t>
            </a:r>
            <a:r>
              <a:rPr lang="en-US" sz="1800" dirty="0" err="1" smtClean="0"/>
              <a:t>Cacciani</a:t>
            </a:r>
            <a:r>
              <a:rPr lang="en-US" sz="1800" dirty="0" smtClean="0"/>
              <a:t>, E. Rhodes, S. </a:t>
            </a:r>
            <a:r>
              <a:rPr lang="en-US" sz="1800" dirty="0" err="1" smtClean="0"/>
              <a:t>Tomczyk</a:t>
            </a:r>
            <a:r>
              <a:rPr lang="en-US" sz="1800" dirty="0" smtClean="0"/>
              <a:t>, E. </a:t>
            </a:r>
            <a:r>
              <a:rPr lang="en-US" sz="1800" dirty="0" err="1" smtClean="0"/>
              <a:t>Fossat</a:t>
            </a:r>
            <a:r>
              <a:rPr lang="en-US" sz="1800" dirty="0" smtClean="0"/>
              <a:t>, The </a:t>
            </a:r>
            <a:r>
              <a:rPr lang="en-US" sz="1800" dirty="0" err="1" smtClean="0"/>
              <a:t>Kanzelhohe</a:t>
            </a:r>
            <a:r>
              <a:rPr lang="en-US" sz="1800" dirty="0" smtClean="0"/>
              <a:t> Solar Observatory Group, M. </a:t>
            </a:r>
            <a:r>
              <a:rPr lang="en-US" sz="1800" dirty="0" err="1" smtClean="0"/>
              <a:t>Messerotti</a:t>
            </a:r>
            <a:r>
              <a:rPr lang="en-US" sz="1800" dirty="0" smtClean="0"/>
              <a:t>, </a:t>
            </a:r>
            <a:br>
              <a:rPr lang="en-US" sz="1800" dirty="0" smtClean="0"/>
            </a:br>
            <a:r>
              <a:rPr lang="en-US" sz="1800" dirty="0" smtClean="0"/>
              <a:t>M. </a:t>
            </a:r>
            <a:r>
              <a:rPr lang="en-US" sz="1800" dirty="0" err="1" smtClean="0"/>
              <a:t>Dolci</a:t>
            </a:r>
            <a:r>
              <a:rPr lang="en-US" sz="1800" dirty="0" smtClean="0"/>
              <a:t>, G. </a:t>
            </a:r>
            <a:r>
              <a:rPr lang="en-US" sz="1800" dirty="0" err="1" smtClean="0"/>
              <a:t>Severino</a:t>
            </a:r>
            <a:r>
              <a:rPr lang="en-US" sz="1800" dirty="0" smtClean="0"/>
              <a:t>, M. </a:t>
            </a:r>
            <a:r>
              <a:rPr lang="en-US" sz="1800" dirty="0" err="1" smtClean="0"/>
              <a:t>Oliviero</a:t>
            </a:r>
            <a:r>
              <a:rPr lang="en-US" sz="1800" dirty="0" smtClean="0"/>
              <a:t>, M. </a:t>
            </a:r>
            <a:r>
              <a:rPr lang="en-US" sz="1800" dirty="0" err="1" smtClean="0"/>
              <a:t>Bianda</a:t>
            </a:r>
            <a:r>
              <a:rPr lang="en-US" sz="1800" dirty="0" smtClean="0"/>
              <a:t>, S.M. Jefferies, N. Murphy, W. Rodgers……</a:t>
            </a:r>
            <a:endParaRPr lang="en-US" sz="1800" dirty="0"/>
          </a:p>
        </p:txBody>
      </p:sp>
      <p:pic>
        <p:nvPicPr>
          <p:cNvPr id="5122" name="Picture 2" descr="C:\Documents and Settings\Pier Francesco\Desktop\JPL\prof\prof_im\prof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219200"/>
            <a:ext cx="3105960" cy="2057399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066800" y="47244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33600" y="41148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91200" y="37338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19800" y="38100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57800" y="42672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43600" y="35814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96000" y="38862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72200" y="35814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72200" y="37338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09800" y="41910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86000" y="42672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362200" y="41148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5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3497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Main MOF’s related references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Cimino, M., </a:t>
            </a:r>
            <a:r>
              <a:rPr kumimoji="0" lang="it-I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Cacciani</a:t>
            </a:r>
            <a:r>
              <a:rPr kumimoji="0" 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 A. and </a:t>
            </a:r>
            <a:r>
              <a:rPr kumimoji="0" lang="it-I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Fofi</a:t>
            </a:r>
            <a:r>
              <a:rPr kumimoji="0" 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 M. 1970, </a:t>
            </a:r>
            <a:r>
              <a:rPr kumimoji="0" lang="it-I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Solar</a:t>
            </a:r>
            <a:r>
              <a:rPr kumimoji="0" 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it-I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Physics</a:t>
            </a:r>
            <a:r>
              <a:rPr kumimoji="0" 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11, 319,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Some Developments of the Magnetic Beam Absorption Filter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Agnelli, G., </a:t>
            </a:r>
            <a:r>
              <a:rPr kumimoji="0" lang="it-I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Cacciani</a:t>
            </a:r>
            <a:r>
              <a:rPr kumimoji="0" 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 A. and </a:t>
            </a:r>
            <a:r>
              <a:rPr kumimoji="0" lang="it-I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Fofi</a:t>
            </a:r>
            <a:r>
              <a:rPr kumimoji="0" 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 M. 1975, </a:t>
            </a:r>
            <a:r>
              <a:rPr kumimoji="0" lang="it-I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Solar</a:t>
            </a:r>
            <a:r>
              <a:rPr kumimoji="0" 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it-I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Physics</a:t>
            </a:r>
            <a:r>
              <a:rPr kumimoji="0" 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44, 509, </a:t>
            </a: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magneto-optical filter. I - Preliminary observations in Na D lines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Rhodes, E. J. et al. 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Advances in Space Research, 4, 103, </a:t>
            </a: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 compact </a:t>
            </a:r>
            <a:r>
              <a:rPr kumimoji="0" lang="en-US" sz="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dopplergraph</a:t>
            </a: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/magnetograph suitable for space-based measurements of solar oscillations and magnetic fields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Rhodes, E. J. et al., 1984, Solar Seismology from Space, A Conference at Snowmass, Colorado, JPL Publication 84/84, 125,  </a:t>
            </a: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Evaluation of a Magneto-Optical Filter and a </a:t>
            </a:r>
            <a:r>
              <a:rPr kumimoji="0" lang="en-US" sz="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Fabry</a:t>
            </a: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-Perot Interferometer for the Measurement of Solar Velocity Fields from Space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Tomczyk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et al. 1984, Bulletin of the American Astronomical Society, 16, 978, </a:t>
            </a: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Summer 1984 Solar Oscillation Program of the Mount Wilson 60-foot Solar Telescope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Rhodes et al. 1984, Bulletin of the American Astronomical Society, 16, 979, </a:t>
            </a: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Observations of Solar Velocity Fields With Large-Format CCD Cameras at the Mount Wilson Observatory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Rhodes, E.J,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Cacciani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A. and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Tomczyk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S. 1986, in : The internal solar angular velocity: Theory, observations and relationship to solar magnetic fields; Proceedings of the Eighth Summer Symposium Sunspot, Dordrecht, D.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Reidel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Publishing Co., 69, </a:t>
            </a: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Full-disk solar </a:t>
            </a:r>
            <a:r>
              <a:rPr kumimoji="0" lang="en-US" sz="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Dopplergrams</a:t>
            </a: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observed with a one-megapixel CCD camera and a sodium magneto-optical filter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Rhodes, E.J. et al. 1988, The Astrophysical Journal, 326, 479-485, </a:t>
            </a: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On the constancy of intermediate-degree p-mode frequencies during the declining phase of solar cycle 21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Cacciani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A. et al. 1988, In ESA pub.: Seismology of the Sun and Sun-Like Stars,185, </a:t>
            </a: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Acquisition and reduction procedures for MOF Doppler-</a:t>
            </a:r>
            <a:r>
              <a:rPr kumimoji="0" lang="en-US" sz="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magnetograms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it-I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Cacciani</a:t>
            </a:r>
            <a:r>
              <a:rPr kumimoji="0" 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A. </a:t>
            </a:r>
            <a:r>
              <a:rPr kumimoji="0" lang="it-I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et</a:t>
            </a:r>
            <a:r>
              <a:rPr kumimoji="0" 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al. 1991, JPL report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Tomczyk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 S.,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Cacciani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 A. and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Veitzer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 S. A 1993, GONG 1992. Seismic Investigation of the Sun and Stars. Proceedings of a Conference held in Boulder, Colorado Editor, Timothy M. Brown; Publisher, Astronomical Society of the Pacific #42, 469,  </a:t>
            </a: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LOWL - an Instrument to Observe Low-Degree Solar Oscillations</a:t>
            </a:r>
          </a:p>
          <a:p>
            <a:pPr defTabSz="3497263">
              <a:spcBef>
                <a:spcPct val="0"/>
              </a:spcBef>
              <a:defRPr/>
            </a:pPr>
            <a:r>
              <a:rPr lang="en-US" sz="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Cacciani</a:t>
            </a:r>
            <a:r>
              <a:rPr lang="en-US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, A. </a:t>
            </a:r>
            <a:r>
              <a:rPr lang="en-US" sz="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Moretti</a:t>
            </a:r>
            <a:r>
              <a:rPr lang="en-US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, P.F., </a:t>
            </a:r>
            <a:r>
              <a:rPr lang="en-US" sz="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Papaldo</a:t>
            </a:r>
            <a:r>
              <a:rPr lang="en-US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, D. and </a:t>
            </a:r>
            <a:r>
              <a:rPr lang="en-US" sz="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Paverani</a:t>
            </a:r>
            <a:r>
              <a:rPr lang="en-US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, E., 1993, Solar Phys., 144, 205, </a:t>
            </a:r>
            <a:r>
              <a:rPr lang="en-US" sz="800" i="1" dirty="0" smtClean="0"/>
              <a:t>The Stark effect as a calibration tool in </a:t>
            </a:r>
            <a:r>
              <a:rPr lang="en-US" sz="800" i="1" dirty="0" err="1" smtClean="0"/>
              <a:t>helioseismology</a:t>
            </a:r>
            <a:r>
              <a:rPr lang="en-US" sz="800" i="1" dirty="0" smtClean="0"/>
              <a:t> 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it-I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Cacciani</a:t>
            </a:r>
            <a:r>
              <a:rPr kumimoji="0" 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A. and Moretti, </a:t>
            </a:r>
            <a:r>
              <a:rPr kumimoji="0" lang="it-I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P.F.</a:t>
            </a:r>
            <a:r>
              <a:rPr kumimoji="0" 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1994, Proc. 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SPIE 2198, 219, Instrumentation in Astronomy VIII, David L. Crawford; Eric R.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Craine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; Eds., </a:t>
            </a: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Magneto-optical filter: concept and applications in astronomy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Cacciani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 A.,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Moretti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 P. F. and Smith, E.J. 1995, Astronomical Society of the Pacific Conference Series, GONG 1994: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Helio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and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Astero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-Seismology from the Earth and Space. Eds. Roger K. Ulrich, Edward J. Rhodes, Jr., Werner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Dappen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; Publisher, Astronomical Society of the Pacific, 76, 440, </a:t>
            </a: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Evaluation of a Portable and Inexpensive MOF Unit for Doppler Imaging</a:t>
            </a:r>
          </a:p>
          <a:p>
            <a:pPr defTabSz="3497263">
              <a:spcBef>
                <a:spcPct val="0"/>
              </a:spcBef>
              <a:defRPr/>
            </a:pPr>
            <a:r>
              <a:rPr lang="en-US" sz="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Cacciani</a:t>
            </a:r>
            <a:r>
              <a:rPr lang="en-US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, A., </a:t>
            </a:r>
            <a:r>
              <a:rPr lang="en-US" sz="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Moretti</a:t>
            </a:r>
            <a:r>
              <a:rPr lang="en-US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, P.F., </a:t>
            </a:r>
            <a:r>
              <a:rPr lang="en-US" sz="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Dolci</a:t>
            </a:r>
            <a:r>
              <a:rPr lang="en-US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, M., </a:t>
            </a:r>
            <a:r>
              <a:rPr lang="en-US" sz="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Brucato</a:t>
            </a:r>
            <a:r>
              <a:rPr lang="en-US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, E. and Smith, E.J. 1995, </a:t>
            </a:r>
            <a:r>
              <a:rPr lang="en-US" sz="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Geophys</a:t>
            </a:r>
            <a:r>
              <a:rPr lang="en-US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. Res. </a:t>
            </a:r>
            <a:r>
              <a:rPr lang="en-US" sz="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Lett</a:t>
            </a:r>
            <a:r>
              <a:rPr lang="en-US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., 22, 2437, </a:t>
            </a:r>
            <a:r>
              <a:rPr lang="en-US" sz="800" i="1" dirty="0" smtClean="0"/>
              <a:t>Doppler observations of the impact of Comet P/ Shoemaker-Levy/9, fragment A 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Cacciani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A. and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Moretti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P.F. 1996, Bull. Am. Astron. Soc., Vol. 28, No. 3, 1193,  </a:t>
            </a: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Magnetic contamination on integrated disk Doppler data (GOLF): a procedure to correct it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Cacciani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 A.,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Moretti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 P.F. and Rodgers, W.E. 1997, Solar Physics, 174, 115, </a:t>
            </a: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Measuring Doppler and Magnetic Fields Simultaneously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Cacciani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A. and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Moretti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P.F. 1997, Solar Physics, 175, 1,  </a:t>
            </a: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Magnetic Contamination and Correction in Sodium </a:t>
            </a:r>
            <a:r>
              <a:rPr kumimoji="0" lang="en-US" sz="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Dopplergrams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Cacciani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A. et al. 1998, Second Advances in Solar Physics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Euroconference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Three-dimensional structure of solar active regions, ASP Conf. Ser., Eds.: C.E.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Alissandrakis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&amp; B.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Schmieder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155, 265, </a:t>
            </a: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 MOF-based full vector imaging magnetograph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Oliviero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M. et al. 1998, International Astronomical Union. Symposium: New Eyes to See Inside the Sun and Stars, Eds. Franz-Ludwig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Deubner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Joergen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Christensen-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Dalsgaard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and Don Kurtz, 185,  53, </a:t>
            </a: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VAMOS: Velocity and Magnetic Observations of the Sun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Cacciani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A. et al. 1999, Motions in the Solar Atmosphere, Eds. Arnold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Hanslmeier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and Mauro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Messerotti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Kluwer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Academic Publishers, Dordrecht/Boston/London, Astrophysics and Space Science Library, 239, 271,  </a:t>
            </a: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Magneto-Optical Filter at </a:t>
            </a:r>
            <a:r>
              <a:rPr kumimoji="0" lang="en-US" sz="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Kanzelhöhe</a:t>
            </a:r>
            <a:endParaRPr kumimoji="0" lang="en-US" sz="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defTabSz="3497263"/>
            <a:r>
              <a:rPr lang="en-US" sz="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Moretti</a:t>
            </a:r>
            <a:r>
              <a:rPr lang="en-US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, P.F., and the MOF Development Group, 2000, Solar Phys., 196, 51, </a:t>
            </a:r>
            <a:r>
              <a:rPr lang="en-US" sz="800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Dopplergrams</a:t>
            </a:r>
            <a:r>
              <a:rPr lang="en-US" sz="8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 Calibration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GB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Moretti</a:t>
            </a: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P.F. 2000, Solar Phys., 196, 299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GB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Can </a:t>
            </a:r>
            <a:r>
              <a:rPr kumimoji="0" lang="en-GB" sz="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dopplergrams</a:t>
            </a:r>
            <a:r>
              <a:rPr kumimoji="0" lang="en-GB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be corrected for </a:t>
            </a:r>
            <a:r>
              <a:rPr kumimoji="0" lang="en-GB" sz="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straylight</a:t>
            </a:r>
            <a:r>
              <a:rPr kumimoji="0" lang="en-GB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Warmuth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A.,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Hanslmeier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A.,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Messerotti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M.,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Cacciani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A.,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Moretti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P.F.,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Otruba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W. 2000, Solar Physics, 194, 103,  </a:t>
            </a: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NOAA AR 8210: Evolution and Flares from Multiband Diagnostics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Cacciani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et al. 2001, A&amp;A, 372, 317, </a:t>
            </a:r>
            <a:r>
              <a:rPr lang="en-US" sz="800" i="1" dirty="0" smtClean="0">
                <a:latin typeface="Times New Roman" pitchFamily="18" charset="0"/>
                <a:cs typeface="Times New Roman" pitchFamily="18" charset="0"/>
              </a:rPr>
              <a:t>Search for global oscillations on Jupiter  with a double-cell sodium magneto-optical filter</a:t>
            </a:r>
            <a:endParaRPr kumimoji="0" lang="en-US" sz="8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defTabSz="3497263">
              <a:spcBef>
                <a:spcPct val="0"/>
              </a:spcBef>
              <a:defRPr/>
            </a:pPr>
            <a:r>
              <a:rPr kumimoji="0" 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Moretti, </a:t>
            </a:r>
            <a:r>
              <a:rPr kumimoji="0" lang="it-I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P.F.</a:t>
            </a:r>
            <a:r>
              <a:rPr kumimoji="0" 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it-I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Cacciani</a:t>
            </a:r>
            <a:r>
              <a:rPr kumimoji="0" 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A., </a:t>
            </a:r>
            <a:r>
              <a:rPr kumimoji="0" lang="it-I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Hanslmeier</a:t>
            </a:r>
            <a:r>
              <a:rPr kumimoji="0" 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A., </a:t>
            </a:r>
            <a:r>
              <a:rPr kumimoji="0" lang="it-I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Messerotti</a:t>
            </a:r>
            <a:r>
              <a:rPr kumimoji="0" 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M., Oliviero, M., </a:t>
            </a:r>
            <a:r>
              <a:rPr kumimoji="0" lang="it-I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Otruba</a:t>
            </a:r>
            <a:r>
              <a:rPr kumimoji="0" 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W., Severino, G. and </a:t>
            </a:r>
            <a:r>
              <a:rPr kumimoji="0" lang="it-I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Warmuth</a:t>
            </a:r>
            <a:r>
              <a:rPr kumimoji="0" 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A. 2001, </a:t>
            </a:r>
            <a:r>
              <a:rPr kumimoji="0" lang="it-I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Astron</a:t>
            </a:r>
            <a:r>
              <a:rPr kumimoji="0" 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&amp; </a:t>
            </a:r>
            <a:r>
              <a:rPr kumimoji="0" lang="en-GB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Astroph</a:t>
            </a: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., 372, 1038, 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GB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source of the solar oscillations: magnetic or convective?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Moretti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P.F. and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Severino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G. 2002, Astron. &amp;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Astroph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., 384, 638, </a:t>
            </a:r>
            <a:r>
              <a:rPr kumimoji="0" lang="en-GB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I-V phase difference with Magneto-Optical Filters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GB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Oliviero</a:t>
            </a: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M. , </a:t>
            </a:r>
            <a:r>
              <a:rPr kumimoji="0" lang="en-GB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Moretti</a:t>
            </a: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P.F., </a:t>
            </a:r>
            <a:r>
              <a:rPr kumimoji="0" lang="en-GB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Severino</a:t>
            </a: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G., Straus, Th., </a:t>
            </a:r>
            <a:r>
              <a:rPr kumimoji="0" lang="en-GB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Magri</a:t>
            </a: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M., </a:t>
            </a:r>
            <a:r>
              <a:rPr kumimoji="0" lang="en-GB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Tripicchio</a:t>
            </a: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A. 2002, Solar Phys., 209, 21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GB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Preliminary Results on the Solar </a:t>
            </a:r>
            <a:r>
              <a:rPr kumimoji="0" lang="en-GB" sz="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Photospheric</a:t>
            </a:r>
            <a:r>
              <a:rPr kumimoji="0" lang="en-GB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Dynamics Observed with </a:t>
            </a:r>
            <a:r>
              <a:rPr kumimoji="0" lang="en-GB" sz="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Vamos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Moretti, </a:t>
            </a:r>
            <a:r>
              <a:rPr kumimoji="0" lang="it-I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P.F.</a:t>
            </a:r>
            <a:r>
              <a:rPr kumimoji="0" 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it-I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Cacciani</a:t>
            </a:r>
            <a:r>
              <a:rPr kumimoji="0" 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A., </a:t>
            </a:r>
            <a:r>
              <a:rPr kumimoji="0" lang="it-I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Hanslmeier</a:t>
            </a:r>
            <a:r>
              <a:rPr kumimoji="0" 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A., </a:t>
            </a:r>
            <a:r>
              <a:rPr kumimoji="0" lang="it-I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Messerotti</a:t>
            </a:r>
            <a:r>
              <a:rPr kumimoji="0" 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M., </a:t>
            </a:r>
            <a:r>
              <a:rPr kumimoji="0" lang="it-I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Otruba</a:t>
            </a:r>
            <a:r>
              <a:rPr kumimoji="0" 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W. and </a:t>
            </a:r>
            <a:r>
              <a:rPr kumimoji="0" lang="it-I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Warmuth</a:t>
            </a:r>
            <a:r>
              <a:rPr kumimoji="0" 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A. 2002, </a:t>
            </a:r>
            <a:r>
              <a:rPr kumimoji="0" lang="it-I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Astron</a:t>
            </a:r>
            <a:r>
              <a:rPr kumimoji="0" 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&amp;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Astroph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., 395, 293, </a:t>
            </a:r>
            <a:r>
              <a:rPr kumimoji="0" lang="en-GB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An interpretation of the I-V phase background based on observed plasma jets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Moretti, </a:t>
            </a:r>
            <a:r>
              <a:rPr kumimoji="0" lang="it-I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P.F.</a:t>
            </a:r>
            <a:r>
              <a:rPr kumimoji="0" 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it-I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Cacciani</a:t>
            </a:r>
            <a:r>
              <a:rPr kumimoji="0" 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A., </a:t>
            </a:r>
            <a:r>
              <a:rPr kumimoji="0" lang="it-I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Hanslmeier</a:t>
            </a:r>
            <a:r>
              <a:rPr kumimoji="0" 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A., </a:t>
            </a:r>
            <a:r>
              <a:rPr kumimoji="0" lang="it-I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Messerotti</a:t>
            </a:r>
            <a:r>
              <a:rPr kumimoji="0" 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M., </a:t>
            </a:r>
            <a:r>
              <a:rPr kumimoji="0" lang="it-I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Otruba</a:t>
            </a:r>
            <a:r>
              <a:rPr kumimoji="0" 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W. and </a:t>
            </a:r>
            <a:r>
              <a:rPr kumimoji="0" lang="it-I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Warmuth</a:t>
            </a:r>
            <a:r>
              <a:rPr kumimoji="0" 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A 2003, </a:t>
            </a:r>
            <a:r>
              <a:rPr kumimoji="0" lang="it-I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Astron</a:t>
            </a:r>
            <a:r>
              <a:rPr kumimoji="0" 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&amp;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Astroph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403, 297, </a:t>
            </a: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Full-disk magnetic oscillations in the solar photosphere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Moretti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P.F. and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Severino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G. 2004, Astron. </a:t>
            </a: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&amp; </a:t>
            </a:r>
            <a:r>
              <a:rPr kumimoji="0" lang="en-GB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Astroph</a:t>
            </a: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., 421, 729, </a:t>
            </a:r>
            <a:r>
              <a:rPr kumimoji="0" lang="en-GB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 model to interpret the I-V and V-V phase differences from solar observations obtained with magneto-optical filters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Finsterle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 W., </a:t>
            </a:r>
            <a:r>
              <a: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Jefferies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S.M., </a:t>
            </a:r>
            <a:r>
              <a: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Cacciani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A., </a:t>
            </a:r>
            <a:r>
              <a: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Rapex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P., </a:t>
            </a:r>
            <a:r>
              <a: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Giebink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C., Knox, A. and </a:t>
            </a:r>
            <a:r>
              <a: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Dimartino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V. 2004, 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Proceedings of the SOHO 14 / GONG 2004 Workshop (ESA SP-559). Eds. D.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Danesy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., 223, </a:t>
            </a: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Acoustic Waves Reveal the Magnetic Topology of the Solar Atmosphere</a:t>
            </a:r>
            <a:r>
              <a:rPr kumimoji="0" lang="fr-FR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fr-FR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Finsterle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 W., </a:t>
            </a:r>
            <a:r>
              <a: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Jefferies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S.M., </a:t>
            </a:r>
            <a:r>
              <a: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Cacciani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A., </a:t>
            </a:r>
            <a:r>
              <a: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Rapex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P., </a:t>
            </a:r>
            <a:r>
              <a: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Giebink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C., Knox, A. and </a:t>
            </a:r>
            <a:r>
              <a: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Dimartino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V. 2004, </a:t>
            </a:r>
            <a:r>
              <a: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Solar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Physics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220, 317, </a:t>
            </a: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Seismology of the solar atmosphere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Finsterle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 W., </a:t>
            </a:r>
            <a:r>
              <a: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Jefferies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S.M., </a:t>
            </a:r>
            <a:r>
              <a: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Cacciani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A., </a:t>
            </a:r>
            <a:r>
              <a: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Rapex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P. and McIntosh, S.W. 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2004, The Astrophysical Journal, 613, L185,  </a:t>
            </a:r>
            <a:r>
              <a:rPr kumimoji="0" lang="en-US" sz="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Helioseismic</a:t>
            </a: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Mapping of the Magnetic Canopy in the Solar </a:t>
            </a:r>
            <a:r>
              <a:rPr kumimoji="0" lang="en-US" sz="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Chromosphere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Magrì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, M.,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Oliviero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, M. and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Severino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, G., 2005, Solar Phys., 232, 159, </a:t>
            </a:r>
            <a:r>
              <a:rPr lang="en-US" sz="800" i="1" dirty="0" smtClean="0"/>
              <a:t>An Observational Method to Prevent Cross-Talk and Calibrate </a:t>
            </a:r>
            <a:r>
              <a:rPr lang="en-US" sz="800" i="1" dirty="0" err="1" smtClean="0"/>
              <a:t>Mof</a:t>
            </a:r>
            <a:r>
              <a:rPr lang="en-US" sz="800" i="1" dirty="0" smtClean="0"/>
              <a:t>-Based Instruments</a:t>
            </a:r>
            <a:endParaRPr kumimoji="0" lang="en-US" sz="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3497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Cacciani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 A. et al. 2005, EAS Publications </a:t>
            </a:r>
            <a:r>
              <a: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Series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14, 269, </a:t>
            </a: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Diagnostic of the Solar Atmosphere through Two Level Doppler and Magnetic Measurements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Jefferies, S. M., Armstrong, J. D.,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Cacciani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 A.,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Giebink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 C. A., Rodgers, W. and Murphy, N. 2005, American Geophysical Union, Spring Meeting 2005, abstract #SH13C-12</a:t>
            </a:r>
            <a:b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 new Instrument for High-cadence, Multi-height Observations of the Velocity and Magnetic Fields of the Full Solar Disk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Rodgers, W., Murphy, N. and Jefferies, S. M. 2005, American Geophysical Union, Spring Meeting 2005, abstract #SH13C-13</a:t>
            </a: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, A Calcium-Based Magneto-Optical Filter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Jefferies, S. M. et al. 2006, The Astrophysical Journal, 648, L151-L155</a:t>
            </a:r>
            <a:b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Magnetoacoustic</a:t>
            </a: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Portals and the Basal Heating of the Solar </a:t>
            </a:r>
            <a:r>
              <a:rPr kumimoji="0" lang="en-US" sz="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Chromosphere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Haberreiter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 M.,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Finsterle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 W. and Jefferies, S. M. 2007,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Astronomische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Nachrichten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328, 211, </a:t>
            </a: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On the observation of traveling acoustic waves in the solar atmosphere using a magneto-optical filter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Moretti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 P. F., Jefferies, S. M., Armstrong, J. D. and Mc 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Intosh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 S. W. 2007, Astronomy and Astrophysics, 471, 961, </a:t>
            </a: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Observational signatures of the interaction between acoustic waves and the solar magnetic canopy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Magrì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M.,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Oliviero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M. and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Severino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G., 2008, Solar Phys., 247, 15,  </a:t>
            </a: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Accurate Intensity Velocity Phase Difference in the Potassium Resonance Line Obtained with VAMOS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78486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Technology…money, what else?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580144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At the moment, a double-height complete MOF based system for full-disk ground observations costs less than 100 K$!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Cells have flown on-board GOLF.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Stability and sensitivity of MOF based systems are much larger than other instruments.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Well-known labs, research groups and industries are involved in the development of the system.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0694" t="28852" r="6945" b="53125"/>
          <a:stretch>
            <a:fillRect/>
          </a:stretch>
        </p:blipFill>
        <p:spPr bwMode="auto">
          <a:xfrm>
            <a:off x="0" y="0"/>
            <a:ext cx="9143999" cy="1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6581262" y="5282625"/>
            <a:ext cx="2105538" cy="1270575"/>
            <a:chOff x="5495412" y="5257800"/>
            <a:chExt cx="2105538" cy="127057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2200" y="5257800"/>
              <a:ext cx="1428750" cy="1153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5495412" y="5943600"/>
              <a:ext cx="67678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…..</a:t>
              </a:r>
              <a:endParaRPr 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0694" t="28852" r="6945" b="53125"/>
          <a:stretch>
            <a:fillRect/>
          </a:stretch>
        </p:blipFill>
        <p:spPr bwMode="auto">
          <a:xfrm>
            <a:off x="1" y="0"/>
            <a:ext cx="4572000" cy="86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2400" y="9906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ADAHELI, </a:t>
            </a:r>
            <a:r>
              <a:rPr lang="it-IT" sz="2000" dirty="0" err="1" smtClean="0"/>
              <a:t>approved</a:t>
            </a:r>
            <a:r>
              <a:rPr lang="it-IT" sz="2000" dirty="0" smtClean="0"/>
              <a:t> </a:t>
            </a:r>
            <a:r>
              <a:rPr lang="it-IT" sz="2000" dirty="0" err="1" smtClean="0"/>
              <a:t>for</a:t>
            </a:r>
            <a:r>
              <a:rPr lang="it-IT" sz="2000" dirty="0" smtClean="0"/>
              <a:t> </a:t>
            </a:r>
            <a:r>
              <a:rPr lang="it-IT" sz="2000" b="1" dirty="0" err="1" smtClean="0"/>
              <a:t>Phase-A</a:t>
            </a:r>
            <a:r>
              <a:rPr lang="it-IT" sz="2000" dirty="0" smtClean="0"/>
              <a:t> (</a:t>
            </a:r>
            <a:r>
              <a:rPr lang="it-IT" sz="2000" dirty="0" err="1" smtClean="0"/>
              <a:t>feasibility</a:t>
            </a:r>
            <a:r>
              <a:rPr lang="it-IT" sz="2000" dirty="0" smtClean="0"/>
              <a:t> </a:t>
            </a:r>
            <a:r>
              <a:rPr lang="it-IT" sz="2000" dirty="0" err="1" smtClean="0"/>
              <a:t>study</a:t>
            </a:r>
            <a:r>
              <a:rPr lang="it-IT" sz="2000" dirty="0" smtClean="0"/>
              <a:t>),</a:t>
            </a: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Italian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Space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Agency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(ASI)   	project</a:t>
            </a:r>
            <a:r>
              <a:rPr kumimoji="0" lang="it-IT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it-IT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lang="it-IT" sz="2000" b="1" dirty="0" err="1" smtClean="0"/>
              <a:t>mini-satellite-class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Mission</a:t>
            </a:r>
            <a:r>
              <a:rPr lang="it-IT" sz="2000" b="1" dirty="0" smtClean="0"/>
              <a:t> </a:t>
            </a:r>
            <a:r>
              <a:rPr lang="it-IT" sz="2000" dirty="0" smtClean="0"/>
              <a:t>(</a:t>
            </a:r>
            <a:r>
              <a:rPr lang="it-IT" sz="2000" dirty="0" err="1" smtClean="0"/>
              <a:t>around</a:t>
            </a:r>
            <a:r>
              <a:rPr lang="it-IT" sz="2000" dirty="0" smtClean="0"/>
              <a:t> 400 Kg and a budget </a:t>
            </a:r>
            <a:r>
              <a:rPr lang="it-IT" sz="2000" dirty="0" err="1" smtClean="0"/>
              <a:t>of</a:t>
            </a:r>
            <a:r>
              <a:rPr lang="it-IT" sz="2000" dirty="0" smtClean="0"/>
              <a:t> 	50 </a:t>
            </a:r>
            <a:r>
              <a:rPr lang="it-IT" sz="2000" dirty="0" err="1" smtClean="0"/>
              <a:t>MEuros</a:t>
            </a:r>
            <a:r>
              <a:rPr lang="it-IT" sz="2000" dirty="0" smtClean="0"/>
              <a:t> + </a:t>
            </a:r>
            <a:r>
              <a:rPr lang="it-IT" sz="2000" dirty="0" err="1" smtClean="0"/>
              <a:t>launch</a:t>
            </a:r>
            <a:r>
              <a:rPr lang="it-IT" sz="2000" dirty="0" smtClean="0"/>
              <a:t>, </a:t>
            </a:r>
            <a:r>
              <a:rPr lang="it-IT" sz="2000" dirty="0" err="1" smtClean="0"/>
              <a:t>see</a:t>
            </a:r>
            <a:r>
              <a:rPr lang="it-IT" sz="2000" dirty="0" smtClean="0"/>
              <a:t> </a:t>
            </a:r>
            <a:r>
              <a:rPr lang="en-US" sz="2000" b="1" dirty="0" smtClean="0"/>
              <a:t>http://adaheli.roma2.infn.it/adaheli_en/</a:t>
            </a:r>
            <a:r>
              <a:rPr lang="en-US" sz="2000" dirty="0" smtClean="0"/>
              <a:t>).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it-IT" sz="2000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81000" y="2895600"/>
            <a:ext cx="8458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Photospheric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and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chromospheric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dynamics and structure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Emergence, evolution and cancellation of solar magnetic features and solar irradiance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Chromospheric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and corona heating and turbulence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Solar flares in the millimeter wavelength region</a:t>
            </a: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Augmented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Science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Objectives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(Optional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Instruments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):</a:t>
            </a: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Helioseismology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Basic physics: solar gravitational red-shift</a:t>
            </a: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EUV variability of different solar features on the Sun and diagnostics of the extended solar corona.</a:t>
            </a: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ArialMT" charset="0"/>
                <a:cs typeface="ArialMT" charset="0"/>
              </a:rPr>
              <a:t>Origin of ENA between terrestrial magnetosphere and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ArialMT" charset="0"/>
                <a:cs typeface="ArialMT" charset="0"/>
              </a:rPr>
              <a:t>geocorona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2205335"/>
            <a:ext cx="257493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Main science goals</a:t>
            </a:r>
            <a:endParaRPr lang="en-US" sz="2400" b="1" i="1" dirty="0"/>
          </a:p>
        </p:txBody>
      </p:sp>
      <p:sp>
        <p:nvSpPr>
          <p:cNvPr id="11" name="Rectangle 10"/>
          <p:cNvSpPr/>
          <p:nvPr/>
        </p:nvSpPr>
        <p:spPr>
          <a:xfrm>
            <a:off x="5520204" y="228600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ADAHELI: why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495800" y="833982"/>
            <a:ext cx="464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66750" y="1466850"/>
            <a:ext cx="25527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026"/>
          <p:cNvSpPr>
            <a:spLocks noChangeArrowheads="1"/>
          </p:cNvSpPr>
          <p:nvPr/>
        </p:nvSpPr>
        <p:spPr bwMode="auto">
          <a:xfrm>
            <a:off x="152400" y="990600"/>
            <a:ext cx="6172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en-GB" sz="2000" i="1" dirty="0">
                <a:cs typeface="Times New Roman" pitchFamily="18" charset="0"/>
              </a:rPr>
              <a:t>Designed Mission Profiles for ADAHELI intend to achieve continuous </a:t>
            </a:r>
            <a:r>
              <a:rPr lang="en-GB" sz="2000" i="1" dirty="0" smtClean="0">
                <a:cs typeface="Times New Roman" pitchFamily="18" charset="0"/>
              </a:rPr>
              <a:t>high spectral </a:t>
            </a:r>
            <a:r>
              <a:rPr lang="en-GB" sz="2000" i="1" dirty="0">
                <a:cs typeface="Times New Roman" pitchFamily="18" charset="0"/>
              </a:rPr>
              <a:t>and spatial resolution observations of the Sun for a routine duration of 4 hours with a goal to be extended to 24 hours</a:t>
            </a:r>
            <a:r>
              <a:rPr lang="en-GB" sz="2000" i="1" dirty="0" smtClean="0">
                <a:cs typeface="Times New Roman" pitchFamily="18" charset="0"/>
              </a:rPr>
              <a:t>.</a:t>
            </a:r>
            <a:endParaRPr lang="en-GB" sz="2000" i="1" dirty="0"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0694" t="28852" r="6945" b="53125"/>
          <a:stretch>
            <a:fillRect/>
          </a:stretch>
        </p:blipFill>
        <p:spPr bwMode="auto">
          <a:xfrm>
            <a:off x="1" y="0"/>
            <a:ext cx="4572000" cy="86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520204" y="228600"/>
            <a:ext cx="2709396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ADAHELI: how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95800" y="833982"/>
            <a:ext cx="464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27" descr="P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514600"/>
            <a:ext cx="1905000" cy="1905000"/>
          </a:xfrm>
          <a:prstGeom prst="rect">
            <a:avLst/>
          </a:prstGeom>
          <a:noFill/>
        </p:spPr>
      </p:pic>
      <p:pic>
        <p:nvPicPr>
          <p:cNvPr id="12" name="Immagine 4" descr="adaheli-config_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99" t="5164" r="14166"/>
          <a:stretch>
            <a:fillRect/>
          </a:stretch>
        </p:blipFill>
        <p:spPr bwMode="auto">
          <a:xfrm>
            <a:off x="6324600" y="885451"/>
            <a:ext cx="2819400" cy="231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4826675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en-GB" dirty="0" smtClean="0">
                <a:cs typeface="Times New Roman" pitchFamily="18" charset="0"/>
              </a:rPr>
              <a:t>The principal Science instrument is a 40 cm solar telescope equipped with an innovative focal plane suite (ISODY) composed of a </a:t>
            </a:r>
            <a:r>
              <a:rPr lang="en-GB" dirty="0" err="1" smtClean="0">
                <a:cs typeface="Times New Roman" pitchFamily="18" charset="0"/>
              </a:rPr>
              <a:t>spectro-polarimetric</a:t>
            </a:r>
            <a:r>
              <a:rPr lang="en-GB" dirty="0" smtClean="0">
                <a:cs typeface="Times New Roman" pitchFamily="18" charset="0"/>
              </a:rPr>
              <a:t> imager, based upon a </a:t>
            </a:r>
            <a:r>
              <a:rPr lang="en-GB" dirty="0" err="1" smtClean="0">
                <a:cs typeface="Times New Roman" pitchFamily="18" charset="0"/>
              </a:rPr>
              <a:t>Fabry</a:t>
            </a:r>
            <a:r>
              <a:rPr lang="en-GB" dirty="0" smtClean="0">
                <a:cs typeface="Times New Roman" pitchFamily="18" charset="0"/>
              </a:rPr>
              <a:t>-Perot interferometer operating in the NIR regions around 845nm, a broad band channel for high resolution imaging, and a correlation tracker used as image stabilization system.</a:t>
            </a:r>
          </a:p>
          <a:p>
            <a:pPr algn="just" eaLnBrk="0" hangingPunct="0"/>
            <a:endParaRPr lang="en-US" dirty="0" smtClean="0">
              <a:cs typeface="Times New Roman" pitchFamily="18" charset="0"/>
            </a:endParaRPr>
          </a:p>
          <a:p>
            <a:pPr eaLnBrk="0" hangingPunct="0"/>
            <a:r>
              <a:rPr lang="en-GB" dirty="0" smtClean="0">
                <a:cs typeface="Times New Roman" pitchFamily="18" charset="0"/>
              </a:rPr>
              <a:t>ADAHELI also carries MIOS, a </a:t>
            </a:r>
            <a:r>
              <a:rPr lang="en-GB" dirty="0" err="1" smtClean="0">
                <a:cs typeface="Times New Roman" pitchFamily="18" charset="0"/>
              </a:rPr>
              <a:t>millimiter</a:t>
            </a:r>
            <a:r>
              <a:rPr lang="en-GB" dirty="0" smtClean="0">
                <a:cs typeface="Times New Roman" pitchFamily="18" charset="0"/>
              </a:rPr>
              <a:t> wave radiometer operating at around 90 GHz for flare detection.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 rot="5400000">
            <a:off x="3268675" y="3344875"/>
            <a:ext cx="19940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/>
              <a:t>IBIS: 854.2 </a:t>
            </a:r>
            <a:r>
              <a:rPr lang="it-IT" sz="1400" b="1" dirty="0" err="1" smtClean="0"/>
              <a:t>nm</a:t>
            </a:r>
            <a:r>
              <a:rPr lang="it-IT" sz="1400" b="1" dirty="0" smtClean="0"/>
              <a:t> Ca II </a:t>
            </a:r>
            <a:r>
              <a:rPr lang="it-IT" sz="1400" b="1" dirty="0" err="1" smtClean="0"/>
              <a:t>Core</a:t>
            </a:r>
            <a:endParaRPr lang="it-IT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Sun:</a:t>
            </a:r>
            <a:br>
              <a:rPr lang="en-US" sz="2800" dirty="0" smtClean="0"/>
            </a:br>
            <a:r>
              <a:rPr lang="en-US" sz="2800" dirty="0" smtClean="0"/>
              <a:t>what we know and what we do not.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61273" y="1066800"/>
            <a:ext cx="3787127" cy="369332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From the observational point of view: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908" y="1600200"/>
            <a:ext cx="4597542" cy="203132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Long duration data sets</a:t>
            </a:r>
          </a:p>
          <a:p>
            <a:pPr algn="ctr"/>
            <a:r>
              <a:rPr lang="en-US" dirty="0" smtClean="0"/>
              <a:t>Bison, Iris, Gong, Ton, SOI/MDI, Virgo, Golf, etc.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Full-disk or integrated light, </a:t>
            </a:r>
          </a:p>
          <a:p>
            <a:pPr algn="ctr"/>
            <a:r>
              <a:rPr lang="en-US" dirty="0" smtClean="0"/>
              <a:t>low spatial resolution (&gt; 2 </a:t>
            </a:r>
            <a:r>
              <a:rPr lang="en-US" dirty="0" err="1" smtClean="0"/>
              <a:t>arcsec</a:t>
            </a:r>
            <a:r>
              <a:rPr lang="en-US" dirty="0" smtClean="0"/>
              <a:t>),</a:t>
            </a:r>
          </a:p>
          <a:p>
            <a:pPr algn="ctr"/>
            <a:r>
              <a:rPr lang="en-US" dirty="0" smtClean="0"/>
              <a:t>Photosphere/ low </a:t>
            </a:r>
            <a:r>
              <a:rPr lang="en-US" dirty="0" err="1" smtClean="0"/>
              <a:t>chromosphere</a:t>
            </a:r>
            <a:r>
              <a:rPr lang="en-US" dirty="0" smtClean="0"/>
              <a:t>,</a:t>
            </a:r>
          </a:p>
          <a:p>
            <a:pPr algn="ctr"/>
            <a:r>
              <a:rPr lang="en-US" dirty="0" smtClean="0"/>
              <a:t>≈ 1 minute temporal acquisition.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00575" y="1600200"/>
            <a:ext cx="4162425" cy="203132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Short duration data sets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Limited areas on solar disk, </a:t>
            </a:r>
          </a:p>
          <a:p>
            <a:pPr algn="ctr"/>
            <a:r>
              <a:rPr lang="en-US" dirty="0" smtClean="0"/>
              <a:t>low or high spatial resolution,</a:t>
            </a:r>
          </a:p>
          <a:p>
            <a:pPr algn="ctr"/>
            <a:r>
              <a:rPr lang="en-US" dirty="0" smtClean="0"/>
              <a:t>Photosphere, </a:t>
            </a:r>
            <a:r>
              <a:rPr lang="en-US" dirty="0" err="1" smtClean="0"/>
              <a:t>chromosphere</a:t>
            </a:r>
            <a:r>
              <a:rPr lang="en-US" dirty="0" smtClean="0"/>
              <a:t>, corona,</a:t>
            </a:r>
          </a:p>
          <a:p>
            <a:pPr algn="ctr"/>
            <a:r>
              <a:rPr lang="en-US" dirty="0"/>
              <a:t>h</a:t>
            </a:r>
            <a:r>
              <a:rPr lang="en-US" dirty="0" smtClean="0"/>
              <a:t>igher temporal acquisition.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4239733" y="3276600"/>
            <a:ext cx="381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6461" y="4343400"/>
            <a:ext cx="6145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Multi-height, multi-parameter, simultaneous, </a:t>
            </a:r>
          </a:p>
          <a:p>
            <a:pPr algn="ctr"/>
            <a:r>
              <a:rPr lang="en-US" dirty="0" smtClean="0"/>
              <a:t>full-disk @ high resolution, long-term @ high temporal cadence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20577616">
            <a:off x="6962468" y="4125185"/>
            <a:ext cx="2206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Technology…money…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6094231"/>
            <a:ext cx="6084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Multi-height, multi-parameter, simultaneous, </a:t>
            </a:r>
          </a:p>
          <a:p>
            <a:pPr algn="ctr"/>
            <a:r>
              <a:rPr lang="en-US" dirty="0" smtClean="0"/>
              <a:t>full-disk                                 ,                      high temporal cadence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4267200" y="49530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32847" y="4050268"/>
            <a:ext cx="1196353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The dream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188693" y="5486400"/>
            <a:ext cx="2602507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The reality: </a:t>
            </a:r>
          </a:p>
          <a:p>
            <a:pPr algn="ctr"/>
            <a:r>
              <a:rPr lang="en-US" i="1" dirty="0" smtClean="0"/>
              <a:t>MOTH @ South Pole 2008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791200" y="1066800"/>
            <a:ext cx="152400" cy="190499"/>
            <a:chOff x="5791200" y="1181100"/>
            <a:chExt cx="152400" cy="190499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5738191" y="1234109"/>
              <a:ext cx="182217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5814391" y="1242391"/>
              <a:ext cx="182217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3" name="Picture 5" descr="C:\Documents and Settings\Pier Francesco\Desktop\JPL\immagini_JPL\schem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93075"/>
            <a:ext cx="6477000" cy="46482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535376" y="2221675"/>
            <a:ext cx="6309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Magneto-Optical Filter: </a:t>
            </a:r>
          </a:p>
          <a:p>
            <a:pPr algn="ctr"/>
            <a:r>
              <a:rPr lang="en-US" b="1" dirty="0" smtClean="0"/>
              <a:t>internal wavelength reference, narrow </a:t>
            </a:r>
            <a:r>
              <a:rPr lang="en-US" b="1" dirty="0" err="1" smtClean="0"/>
              <a:t>passband</a:t>
            </a:r>
            <a:r>
              <a:rPr lang="en-US" b="1" dirty="0" smtClean="0"/>
              <a:t>, imaging capability.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5650675"/>
            <a:ext cx="82418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cameras for each line,</a:t>
            </a:r>
          </a:p>
          <a:p>
            <a:r>
              <a:rPr lang="en-US" dirty="0" smtClean="0"/>
              <a:t>Blue and Red images acquired simultaneously, </a:t>
            </a:r>
          </a:p>
          <a:p>
            <a:r>
              <a:rPr lang="en-US" dirty="0" smtClean="0"/>
              <a:t>registration between images needed, </a:t>
            </a:r>
          </a:p>
          <a:p>
            <a:r>
              <a:rPr lang="en-US" dirty="0"/>
              <a:t>m</a:t>
            </a:r>
            <a:r>
              <a:rPr lang="en-US" dirty="0" smtClean="0"/>
              <a:t>agnetic signal selected at the entrance through a fast modulation of the polarization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2116573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/>
              <a:t>What is the MOTH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dirty="0" smtClean="0"/>
              <a:t>K &amp; Na MOFs</a:t>
            </a:r>
            <a:br>
              <a:rPr lang="en-US" sz="2800" dirty="0" smtClean="0"/>
            </a:br>
            <a:r>
              <a:rPr lang="en-US" sz="2800" dirty="0" smtClean="0"/>
              <a:t>simultaneous I, V, B</a:t>
            </a:r>
            <a:br>
              <a:rPr lang="en-US" sz="2800" dirty="0" smtClean="0"/>
            </a:br>
            <a:r>
              <a:rPr lang="en-US" sz="2800" dirty="0" smtClean="0"/>
              <a:t>Full-disk @ 4 </a:t>
            </a:r>
            <a:r>
              <a:rPr lang="en-US" sz="2800" dirty="0" err="1" smtClean="0"/>
              <a:t>arcsec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5 s cadence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2050" name="Picture 2" descr="C:\Documents and Settings\Pier Francesco\Desktop\JPL\immagini_JPL\DSCF0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0"/>
            <a:ext cx="2819400" cy="2114550"/>
          </a:xfrm>
          <a:prstGeom prst="rect">
            <a:avLst/>
          </a:prstGeom>
          <a:noFill/>
        </p:spPr>
      </p:pic>
      <p:pic>
        <p:nvPicPr>
          <p:cNvPr id="2051" name="Picture 3" descr="C:\Documents and Settings\Pier Francesco\Desktop\JPL\immagini_JPL\DSCF09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2819399" cy="2114549"/>
          </a:xfrm>
          <a:prstGeom prst="rect">
            <a:avLst/>
          </a:prstGeom>
          <a:noFill/>
        </p:spPr>
      </p:pic>
      <p:pic>
        <p:nvPicPr>
          <p:cNvPr id="2055" name="Picture 7" descr="C:\Documents and Settings\Pier Francesco\Desktop\maui09\mariapia\magnet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1" y="4191000"/>
            <a:ext cx="1905000" cy="1905000"/>
          </a:xfrm>
          <a:prstGeom prst="rect">
            <a:avLst/>
          </a:prstGeom>
          <a:noFill/>
        </p:spPr>
      </p:pic>
      <p:pic>
        <p:nvPicPr>
          <p:cNvPr id="2056" name="Picture 8" descr="C:\Documents and Settings\Pier Francesco\Desktop\maui09\mariapia\intensit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2590800"/>
            <a:ext cx="990600" cy="990600"/>
          </a:xfrm>
          <a:prstGeom prst="rect">
            <a:avLst/>
          </a:prstGeom>
          <a:noFill/>
        </p:spPr>
      </p:pic>
      <p:pic>
        <p:nvPicPr>
          <p:cNvPr id="2057" name="Picture 9" descr="C:\Documents and Settings\Pier Francesco\Desktop\maui09\mariapia\doppl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3048000"/>
            <a:ext cx="1447800" cy="1447800"/>
          </a:xfrm>
          <a:prstGeom prst="rect">
            <a:avLst/>
          </a:prstGeom>
          <a:noFill/>
        </p:spPr>
      </p:pic>
      <p:grpSp>
        <p:nvGrpSpPr>
          <p:cNvPr id="36" name="Group 35"/>
          <p:cNvGrpSpPr/>
          <p:nvPr/>
        </p:nvGrpSpPr>
        <p:grpSpPr>
          <a:xfrm>
            <a:off x="0" y="2133600"/>
            <a:ext cx="9220200" cy="4953000"/>
            <a:chOff x="-304800" y="7162800"/>
            <a:chExt cx="9220200" cy="4953000"/>
          </a:xfrm>
        </p:grpSpPr>
        <p:sp>
          <p:nvSpPr>
            <p:cNvPr id="35" name="Rectangle 34"/>
            <p:cNvSpPr/>
            <p:nvPr/>
          </p:nvSpPr>
          <p:spPr>
            <a:xfrm>
              <a:off x="-304800" y="7162800"/>
              <a:ext cx="9220200" cy="4953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-228600" y="7239000"/>
              <a:ext cx="9144000" cy="4705529"/>
              <a:chOff x="-457200" y="2685871"/>
              <a:chExt cx="9144000" cy="4705529"/>
            </a:xfrm>
            <a:solidFill>
              <a:schemeClr val="bg1"/>
            </a:solidFill>
          </p:grpSpPr>
          <p:sp>
            <p:nvSpPr>
              <p:cNvPr id="26" name="TextBox 25"/>
              <p:cNvSpPr txBox="1"/>
              <p:nvPr/>
            </p:nvSpPr>
            <p:spPr>
              <a:xfrm>
                <a:off x="-457200" y="6191071"/>
                <a:ext cx="9144000" cy="120032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One camera for each line,</a:t>
                </a:r>
              </a:p>
              <a:p>
                <a:r>
                  <a:rPr lang="en-US" dirty="0" smtClean="0"/>
                  <a:t>Blue and Red images acquired successively with fast modulation of the polarization, </a:t>
                </a:r>
              </a:p>
              <a:p>
                <a:r>
                  <a:rPr lang="en-US" dirty="0" smtClean="0"/>
                  <a:t>No registration between images needed, </a:t>
                </a:r>
              </a:p>
              <a:p>
                <a:r>
                  <a:rPr lang="en-US" dirty="0"/>
                  <a:t>m</a:t>
                </a:r>
                <a:r>
                  <a:rPr lang="en-US" dirty="0" smtClean="0"/>
                  <a:t>agnetic signal selected at the entrance through a fast modulation of the polarization.</a:t>
                </a:r>
              </a:p>
            </p:txBody>
          </p:sp>
          <p:pic>
            <p:nvPicPr>
              <p:cNvPr id="2052" name="Picture 4" descr="C:\Documents and Settings\Pier Francesco\Desktop\JPL\immagini_JPL\schema_1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933736" y="2685871"/>
                <a:ext cx="6553200" cy="3600451"/>
              </a:xfrm>
              <a:prstGeom prst="rect">
                <a:avLst/>
              </a:prstGeom>
              <a:grpFill/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Performances (1): </a:t>
            </a:r>
            <a:br>
              <a:rPr lang="en-US" sz="3600" dirty="0" smtClean="0"/>
            </a:br>
            <a:r>
              <a:rPr lang="en-US" sz="2800" dirty="0" smtClean="0"/>
              <a:t>the 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sz="2800" i="1" dirty="0" smtClean="0">
                <a:latin typeface="Symbol" pitchFamily="18" charset="2"/>
              </a:rPr>
              <a:t>n</a:t>
            </a:r>
            <a:r>
              <a:rPr lang="en-US" sz="2800" dirty="0" smtClean="0"/>
              <a:t> diagram of the magnetic signal</a:t>
            </a:r>
            <a:endParaRPr lang="en-US" sz="2800" dirty="0"/>
          </a:p>
        </p:txBody>
      </p:sp>
      <p:grpSp>
        <p:nvGrpSpPr>
          <p:cNvPr id="4" name="Group 164"/>
          <p:cNvGrpSpPr>
            <a:grpSpLocks/>
          </p:cNvGrpSpPr>
          <p:nvPr/>
        </p:nvGrpSpPr>
        <p:grpSpPr bwMode="auto">
          <a:xfrm>
            <a:off x="76200" y="1523999"/>
            <a:ext cx="8991600" cy="4939367"/>
            <a:chOff x="13530269" y="9001062"/>
            <a:chExt cx="10144196" cy="4939402"/>
          </a:xfrm>
        </p:grpSpPr>
        <p:sp>
          <p:nvSpPr>
            <p:cNvPr id="5" name="Rectangle 145"/>
            <p:cNvSpPr>
              <a:spLocks noChangeArrowheads="1"/>
            </p:cNvSpPr>
            <p:nvPr/>
          </p:nvSpPr>
          <p:spPr bwMode="auto">
            <a:xfrm>
              <a:off x="13530269" y="9001062"/>
              <a:ext cx="10144196" cy="485778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3497263"/>
              <a:r>
                <a:rPr lang="en-US" sz="1600" b="1" dirty="0" err="1" smtClean="0">
                  <a:latin typeface="Times New Roman" pitchFamily="18" charset="0"/>
                  <a:cs typeface="Times New Roman" pitchFamily="18" charset="0"/>
                </a:rPr>
                <a:t>Moretti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et al. 2003, “Full-disk magnetic oscillation in the solar photosphere”, A&amp;A, 403, 297-302</a:t>
              </a:r>
            </a:p>
          </p:txBody>
        </p:sp>
        <p:grpSp>
          <p:nvGrpSpPr>
            <p:cNvPr id="6" name="Group 162"/>
            <p:cNvGrpSpPr>
              <a:grpSpLocks/>
            </p:cNvGrpSpPr>
            <p:nvPr/>
          </p:nvGrpSpPr>
          <p:grpSpPr bwMode="auto">
            <a:xfrm>
              <a:off x="13558867" y="9501128"/>
              <a:ext cx="10044160" cy="2500330"/>
              <a:chOff x="13558867" y="10215508"/>
              <a:chExt cx="10044160" cy="2500330"/>
            </a:xfrm>
          </p:grpSpPr>
          <p:pic>
            <p:nvPicPr>
              <p:cNvPr id="8" name="Picture 1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558867" y="10215525"/>
                <a:ext cx="3257550" cy="2428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959293" y="10286946"/>
                <a:ext cx="3238500" cy="2333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959689" y="10215508"/>
                <a:ext cx="3643338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TextBox 163"/>
            <p:cNvSpPr txBox="1">
              <a:spLocks noChangeArrowheads="1"/>
            </p:cNvSpPr>
            <p:nvPr/>
          </p:nvSpPr>
          <p:spPr bwMode="auto">
            <a:xfrm>
              <a:off x="13530269" y="12001458"/>
              <a:ext cx="10144196" cy="1939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The </a:t>
              </a:r>
              <a:r>
                <a:rPr lang="en-US" sz="1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l-</a:t>
              </a:r>
              <a:r>
                <a:rPr lang="en-US" sz="1600" i="1" dirty="0">
                  <a:latin typeface="Symbol" pitchFamily="18" charset="2"/>
                </a:rPr>
                <a:t>n</a:t>
              </a:r>
              <a:r>
                <a:rPr lang="en-US" sz="1600" i="1" dirty="0"/>
                <a:t> </a:t>
              </a: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diagrams for the velocity power (left), longitudinal magnetic field power (center) and coherence between them (right). </a:t>
              </a:r>
              <a:endParaRPr lang="en-US" sz="16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They </a:t>
              </a: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have been obtained from only 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256 images acquired each minute on the sodium </a:t>
              </a: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D lines. </a:t>
              </a:r>
            </a:p>
            <a:p>
              <a:pPr algn="just"/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Scales from black to white correspond to from zero to 10</a:t>
              </a:r>
              <a:r>
                <a:rPr lang="en-US" sz="1600" i="1" baseline="30000" dirty="0">
                  <a:latin typeface="Times New Roman" pitchFamily="18" charset="0"/>
                  <a:cs typeface="Times New Roman" pitchFamily="18" charset="0"/>
                </a:rPr>
                <a:t>-4</a:t>
              </a: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 (m/s)</a:t>
              </a:r>
              <a:r>
                <a:rPr lang="en-US" sz="1600" i="1" baseline="30000" dirty="0">
                  <a:latin typeface="Times New Roman" pitchFamily="18" charset="0"/>
                  <a:cs typeface="Times New Roman" pitchFamily="18" charset="0"/>
                </a:rPr>
                <a:t> 2</a:t>
              </a: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/Hz, from zero to 4 10</a:t>
              </a:r>
              <a:r>
                <a:rPr lang="en-US" sz="1600" i="1" baseline="30000" dirty="0">
                  <a:latin typeface="Times New Roman" pitchFamily="18" charset="0"/>
                  <a:cs typeface="Times New Roman" pitchFamily="18" charset="0"/>
                </a:rPr>
                <a:t>-8</a:t>
              </a: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 (G)</a:t>
              </a:r>
              <a:r>
                <a:rPr lang="en-US" sz="1600" i="1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/Hz and from zero to 0.2 respectively. </a:t>
              </a:r>
            </a:p>
            <a:p>
              <a:pPr algn="just"/>
              <a:r>
                <a:rPr lang="en-US" sz="1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The instruments based on MOFs, thanks to the stability of the reference wavelengths, are the sole, to date, whose data permitted the description of the global magnetic field through the l-</a:t>
              </a:r>
              <a:r>
                <a:rPr lang="en-US" sz="1600" i="1" dirty="0">
                  <a:solidFill>
                    <a:srgbClr val="000000"/>
                  </a:solidFill>
                  <a:latin typeface="Symbol" pitchFamily="18" charset="2"/>
                  <a:cs typeface="Times New Roman" pitchFamily="18" charset="0"/>
                </a:rPr>
                <a:t>n</a:t>
              </a:r>
              <a:r>
                <a:rPr lang="en-US" sz="1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diagram .</a:t>
              </a:r>
              <a:endParaRPr lang="en-US" sz="16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Performances (2): </a:t>
            </a:r>
            <a:r>
              <a:rPr lang="en-US" sz="3600" dirty="0"/>
              <a:t> </a:t>
            </a:r>
            <a:r>
              <a:rPr lang="en-US" sz="2800" dirty="0" smtClean="0"/>
              <a:t>high frequency spectrum and not only…</a:t>
            </a:r>
            <a:endParaRPr lang="en-US" sz="2800" dirty="0"/>
          </a:p>
        </p:txBody>
      </p:sp>
      <p:pic>
        <p:nvPicPr>
          <p:cNvPr id="3" name="Picture 142" descr="scanma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0" y="12954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0" descr="magneti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" y="1371600"/>
            <a:ext cx="182880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57"/>
          <p:cNvSpPr txBox="1">
            <a:spLocks noChangeArrowheads="1"/>
          </p:cNvSpPr>
          <p:nvPr/>
        </p:nvSpPr>
        <p:spPr bwMode="auto">
          <a:xfrm>
            <a:off x="819150" y="914400"/>
            <a:ext cx="2500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/>
              <a:t>5s </a:t>
            </a:r>
            <a:r>
              <a:rPr lang="en-US" sz="1400" dirty="0"/>
              <a:t>longitudinal </a:t>
            </a:r>
            <a:r>
              <a:rPr lang="en-US" sz="1400" dirty="0" err="1"/>
              <a:t>magnetogram</a:t>
            </a:r>
            <a:endParaRPr lang="en-US" sz="1400" dirty="0"/>
          </a:p>
          <a:p>
            <a:pPr algn="ctr"/>
            <a:r>
              <a:rPr lang="en-US" sz="1400" dirty="0" smtClean="0"/>
              <a:t>Feb </a:t>
            </a:r>
            <a:r>
              <a:rPr lang="en-US" sz="1400" dirty="0"/>
              <a:t>2</a:t>
            </a:r>
            <a:r>
              <a:rPr lang="en-US" sz="1400" baseline="30000" dirty="0"/>
              <a:t>nd</a:t>
            </a:r>
            <a:r>
              <a:rPr lang="en-US" sz="1400" dirty="0"/>
              <a:t> 2008</a:t>
            </a:r>
          </a:p>
        </p:txBody>
      </p:sp>
      <p:sp>
        <p:nvSpPr>
          <p:cNvPr id="9" name="TextBox 158"/>
          <p:cNvSpPr txBox="1">
            <a:spLocks noChangeArrowheads="1"/>
          </p:cNvSpPr>
          <p:nvPr/>
        </p:nvSpPr>
        <p:spPr bwMode="auto">
          <a:xfrm>
            <a:off x="3441482" y="954306"/>
            <a:ext cx="200025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/>
              <a:t>Scan of the magnetic signal along a raw</a:t>
            </a:r>
          </a:p>
        </p:txBody>
      </p:sp>
      <p:sp>
        <p:nvSpPr>
          <p:cNvPr id="10" name="TextBox 159"/>
          <p:cNvSpPr txBox="1">
            <a:spLocks noChangeArrowheads="1"/>
          </p:cNvSpPr>
          <p:nvPr/>
        </p:nvSpPr>
        <p:spPr bwMode="auto">
          <a:xfrm>
            <a:off x="457200" y="6248400"/>
            <a:ext cx="381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Magnetic signal </a:t>
            </a:r>
            <a:r>
              <a:rPr lang="en-US" sz="1400" dirty="0" err="1"/>
              <a:t>timeseries</a:t>
            </a:r>
            <a:r>
              <a:rPr lang="en-US" sz="1400" dirty="0"/>
              <a:t> of 12” x 12” area </a:t>
            </a:r>
          </a:p>
          <a:p>
            <a:pPr algn="ctr"/>
            <a:r>
              <a:rPr lang="en-US" sz="1400" dirty="0"/>
              <a:t>on a spot  (top) and a quiet (bottom) region</a:t>
            </a:r>
          </a:p>
        </p:txBody>
      </p:sp>
      <p:pic>
        <p:nvPicPr>
          <p:cNvPr id="11" name="Picture 78" descr="C:\Documents and Settings\Pier Francesco\Desktop\maui09\mariapia\maginsiemeseri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5201"/>
            <a:ext cx="4403163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60"/>
          <p:cNvSpPr txBox="1">
            <a:spLocks noChangeArrowheads="1"/>
          </p:cNvSpPr>
          <p:nvPr/>
        </p:nvSpPr>
        <p:spPr bwMode="auto">
          <a:xfrm>
            <a:off x="5100638" y="6248400"/>
            <a:ext cx="38909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Magnetic  (top) and Velocity (bottom) </a:t>
            </a:r>
            <a:r>
              <a:rPr lang="en-US" sz="1400" dirty="0" err="1"/>
              <a:t>timeseries</a:t>
            </a:r>
            <a:r>
              <a:rPr lang="en-US" sz="1400" dirty="0"/>
              <a:t> of 12” x 12” area on a spot  region</a:t>
            </a:r>
          </a:p>
        </p:txBody>
      </p:sp>
      <p:pic>
        <p:nvPicPr>
          <p:cNvPr id="13" name="Picture 79" descr="C:\Documents and Settings\Pier Francesco\Desktop\maui09\mariapia\velmagseri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2859" y="3505200"/>
            <a:ext cx="4304941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53"/>
          <p:cNvCxnSpPr>
            <a:cxnSpLocks noChangeShapeType="1"/>
          </p:cNvCxnSpPr>
          <p:nvPr/>
        </p:nvCxnSpPr>
        <p:spPr bwMode="auto">
          <a:xfrm flipV="1">
            <a:off x="1200150" y="1981200"/>
            <a:ext cx="2362200" cy="276226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9" name="Straight Arrow Connector 154"/>
          <p:cNvCxnSpPr>
            <a:cxnSpLocks noChangeShapeType="1"/>
          </p:cNvCxnSpPr>
          <p:nvPr/>
        </p:nvCxnSpPr>
        <p:spPr bwMode="auto">
          <a:xfrm flipV="1">
            <a:off x="2876550" y="2057400"/>
            <a:ext cx="2362200" cy="13811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5" name="Straight Arrow Connector 24"/>
          <p:cNvCxnSpPr/>
          <p:nvPr/>
        </p:nvCxnSpPr>
        <p:spPr>
          <a:xfrm rot="5400000">
            <a:off x="4381500" y="5372100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281830" y="5026150"/>
            <a:ext cx="4651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5 G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791200" y="838200"/>
            <a:ext cx="2857500" cy="2590800"/>
            <a:chOff x="6858000" y="4267200"/>
            <a:chExt cx="2857500" cy="2590800"/>
          </a:xfrm>
          <a:solidFill>
            <a:schemeClr val="bg1"/>
          </a:solidFill>
        </p:grpSpPr>
        <p:pic>
          <p:nvPicPr>
            <p:cNvPr id="14" name="Picture 80" descr="C:\Documents and Settings\Pier Francesco\Desktop\maui09\mariapia\vel800arcsec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58000" y="4267200"/>
              <a:ext cx="2857500" cy="2019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60"/>
            <p:cNvSpPr txBox="1">
              <a:spLocks noChangeArrowheads="1"/>
            </p:cNvSpPr>
            <p:nvPr/>
          </p:nvSpPr>
          <p:spPr bwMode="auto">
            <a:xfrm>
              <a:off x="6858000" y="6396038"/>
              <a:ext cx="2786063" cy="4619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Timeseries of the disk center velocity </a:t>
              </a:r>
            </a:p>
            <a:p>
              <a:pPr algn="ctr"/>
              <a:r>
                <a:rPr lang="en-US" sz="1200"/>
                <a:t>integrated over 800” x 800”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Performances (3): stellar seismology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5728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97263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Cacciani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et al. 2001, “Search for global oscillations on Jupiter </a:t>
            </a:r>
          </a:p>
          <a:p>
            <a:pPr algn="ctr" defTabSz="3497263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with a double-cell sodium magneto-optical filter”, A&amp;A, 372, 317-325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393560"/>
            <a:ext cx="6934200" cy="246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16200000">
            <a:off x="686930" y="2437270"/>
            <a:ext cx="2348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 </a:t>
            </a:r>
            <a:r>
              <a:rPr lang="en-US" dirty="0" err="1" smtClean="0"/>
              <a:t>Teramo</a:t>
            </a:r>
            <a:r>
              <a:rPr lang="en-US" dirty="0" smtClean="0"/>
              <a:t> Observatory</a:t>
            </a:r>
            <a:endParaRPr lang="en-US" dirty="0"/>
          </a:p>
        </p:txBody>
      </p:sp>
      <p:pic>
        <p:nvPicPr>
          <p:cNvPr id="1028" name="Picture 4" descr="C:\Documents and Settings\Pier Francesco\Desktop\JPL\prof\prof_im\scansione0011.jpg"/>
          <p:cNvPicPr>
            <a:picLocks noChangeAspect="1" noChangeArrowheads="1"/>
          </p:cNvPicPr>
          <p:nvPr/>
        </p:nvPicPr>
        <p:blipFill>
          <a:blip r:embed="rId3" cstate="print"/>
          <a:srcRect t="3484"/>
          <a:stretch>
            <a:fillRect/>
          </a:stretch>
        </p:blipFill>
        <p:spPr bwMode="auto">
          <a:xfrm>
            <a:off x="2209800" y="1524000"/>
            <a:ext cx="1518052" cy="2210473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4753864" y="1219200"/>
            <a:ext cx="3551936" cy="2807732"/>
            <a:chOff x="5105400" y="1383268"/>
            <a:chExt cx="3551936" cy="280773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05400" y="1659929"/>
              <a:ext cx="3551936" cy="2531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5867400" y="1383268"/>
              <a:ext cx="1852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 signal </a:t>
              </a:r>
              <a:r>
                <a:rPr lang="en-US" dirty="0" err="1" smtClean="0"/>
                <a:t>vs</a:t>
              </a:r>
              <a:r>
                <a:rPr lang="en-US" dirty="0" smtClean="0"/>
                <a:t> time</a:t>
              </a:r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438400" y="4038600"/>
            <a:ext cx="4619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power (intensity and velocity) </a:t>
            </a:r>
            <a:r>
              <a:rPr lang="en-US" dirty="0" err="1" smtClean="0"/>
              <a:t>vs</a:t>
            </a:r>
            <a:r>
              <a:rPr lang="en-US" dirty="0" smtClean="0"/>
              <a:t> frequency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DIMMI-2h (Optional Instrument on ADAHELI)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GB" sz="16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Doppler-Intensity-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Magnetograms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with a Magneto-optical filter Instrument at two 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heights</a:t>
            </a:r>
            <a:endParaRPr lang="en-US" dirty="0"/>
          </a:p>
        </p:txBody>
      </p:sp>
      <p:pic>
        <p:nvPicPr>
          <p:cNvPr id="4" name="Picture 77" descr="C:\Documents and Settings\Pier Francesco\Desktop\JPL\immagini_JPL\logo_dimmi2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520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447800" y="1085850"/>
            <a:ext cx="7696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1919287" y="1219200"/>
            <a:ext cx="7072313" cy="3609975"/>
            <a:chOff x="1843087" y="1752600"/>
            <a:chExt cx="7072313" cy="3609975"/>
          </a:xfrm>
        </p:grpSpPr>
        <p:sp>
          <p:nvSpPr>
            <p:cNvPr id="9" name="Rectangle 117"/>
            <p:cNvSpPr>
              <a:spLocks noChangeArrowheads="1"/>
            </p:cNvSpPr>
            <p:nvPr/>
          </p:nvSpPr>
          <p:spPr bwMode="auto">
            <a:xfrm>
              <a:off x="1843087" y="1752600"/>
              <a:ext cx="7072313" cy="360997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3497263"/>
              <a:endParaRPr lang="en-US"/>
            </a:p>
          </p:txBody>
        </p:sp>
        <p:sp>
          <p:nvSpPr>
            <p:cNvPr id="10" name="Line 20"/>
            <p:cNvSpPr>
              <a:spLocks noChangeShapeType="1"/>
            </p:cNvSpPr>
            <p:nvPr/>
          </p:nvSpPr>
          <p:spPr bwMode="auto">
            <a:xfrm>
              <a:off x="2509874" y="2015972"/>
              <a:ext cx="53339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2743203" y="3127699"/>
              <a:ext cx="457197" cy="1143166"/>
            </a:xfrm>
            <a:prstGeom prst="rect">
              <a:avLst/>
            </a:prstGeom>
            <a:solidFill>
              <a:srgbClr val="A0A2F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3352840" y="2746644"/>
              <a:ext cx="1752588" cy="19052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5272087" y="3127699"/>
              <a:ext cx="457197" cy="1143166"/>
            </a:xfrm>
            <a:prstGeom prst="rect">
              <a:avLst/>
            </a:prstGeom>
            <a:solidFill>
              <a:srgbClr val="A0A2F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6081734" y="2746644"/>
              <a:ext cx="1752588" cy="19052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8215319" y="3203911"/>
              <a:ext cx="485769" cy="91453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" name="Group 13"/>
            <p:cNvGrpSpPr>
              <a:grpSpLocks/>
            </p:cNvGrpSpPr>
            <p:nvPr/>
          </p:nvGrpSpPr>
          <p:grpSpPr bwMode="auto">
            <a:xfrm>
              <a:off x="2271760" y="3508755"/>
              <a:ext cx="6172157" cy="381055"/>
              <a:chOff x="576" y="960"/>
              <a:chExt cx="3888" cy="240"/>
            </a:xfrm>
          </p:grpSpPr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>
                <a:off x="576" y="960"/>
                <a:ext cx="388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2"/>
              <p:cNvSpPr>
                <a:spLocks noChangeShapeType="1"/>
              </p:cNvSpPr>
              <p:nvPr/>
            </p:nvSpPr>
            <p:spPr bwMode="auto">
              <a:xfrm flipV="1">
                <a:off x="576" y="1104"/>
                <a:ext cx="388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3309937" y="2422745"/>
              <a:ext cx="18287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5857897" y="3357920"/>
              <a:ext cx="76199" cy="6859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2486025" y="3342043"/>
              <a:ext cx="76199" cy="6859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7"/>
            <p:cNvSpPr>
              <a:spLocks noChangeArrowheads="1"/>
            </p:cNvSpPr>
            <p:nvPr/>
          </p:nvSpPr>
          <p:spPr bwMode="auto">
            <a:xfrm>
              <a:off x="2271712" y="3342043"/>
              <a:ext cx="76199" cy="68590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4191034" y="3494465"/>
              <a:ext cx="0" cy="3810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116"/>
            <p:cNvSpPr txBox="1">
              <a:spLocks noChangeArrowheads="1"/>
            </p:cNvSpPr>
            <p:nvPr/>
          </p:nvSpPr>
          <p:spPr bwMode="auto">
            <a:xfrm>
              <a:off x="4786478" y="1976427"/>
              <a:ext cx="771360" cy="307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~ 30 cm</a:t>
              </a:r>
            </a:p>
          </p:txBody>
        </p:sp>
        <p:sp>
          <p:nvSpPr>
            <p:cNvPr id="25" name="TextBox 120"/>
            <p:cNvSpPr txBox="1">
              <a:spLocks noChangeArrowheads="1"/>
            </p:cNvSpPr>
            <p:nvPr/>
          </p:nvSpPr>
          <p:spPr bwMode="auto">
            <a:xfrm>
              <a:off x="3809374" y="4823397"/>
              <a:ext cx="853113" cy="46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MOF</a:t>
              </a:r>
            </a:p>
          </p:txBody>
        </p:sp>
        <p:sp>
          <p:nvSpPr>
            <p:cNvPr id="26" name="TextBox 123"/>
            <p:cNvSpPr txBox="1">
              <a:spLocks noChangeArrowheads="1"/>
            </p:cNvSpPr>
            <p:nvPr/>
          </p:nvSpPr>
          <p:spPr bwMode="auto">
            <a:xfrm>
              <a:off x="2300287" y="3096134"/>
              <a:ext cx="421907" cy="307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Symbol" pitchFamily="18" charset="2"/>
                  <a:cs typeface="Times New Roman" pitchFamily="18" charset="0"/>
                </a:rPr>
                <a:t>l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/4</a:t>
              </a:r>
            </a:p>
          </p:txBody>
        </p:sp>
        <p:sp>
          <p:nvSpPr>
            <p:cNvPr id="27" name="TextBox 124"/>
            <p:cNvSpPr txBox="1">
              <a:spLocks noChangeArrowheads="1"/>
            </p:cNvSpPr>
            <p:nvPr/>
          </p:nvSpPr>
          <p:spPr bwMode="auto">
            <a:xfrm>
              <a:off x="2242116" y="4771661"/>
              <a:ext cx="1386908" cy="523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Electro-optical</a:t>
              </a:r>
            </a:p>
            <a:p>
              <a:pPr algn="r"/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MAG modulator</a:t>
              </a:r>
            </a:p>
          </p:txBody>
        </p:sp>
        <p:sp>
          <p:nvSpPr>
            <p:cNvPr id="28" name="TextBox 125"/>
            <p:cNvSpPr txBox="1">
              <a:spLocks noChangeArrowheads="1"/>
            </p:cNvSpPr>
            <p:nvPr/>
          </p:nvSpPr>
          <p:spPr bwMode="auto">
            <a:xfrm>
              <a:off x="8217569" y="4629893"/>
              <a:ext cx="554956" cy="307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CCD</a:t>
              </a:r>
            </a:p>
          </p:txBody>
        </p:sp>
        <p:sp>
          <p:nvSpPr>
            <p:cNvPr id="29" name="TextBox 126"/>
            <p:cNvSpPr txBox="1">
              <a:spLocks noChangeArrowheads="1"/>
            </p:cNvSpPr>
            <p:nvPr/>
          </p:nvSpPr>
          <p:spPr bwMode="auto">
            <a:xfrm>
              <a:off x="4843462" y="4794818"/>
              <a:ext cx="1319327" cy="523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Electro-optical</a:t>
              </a:r>
            </a:p>
            <a:p>
              <a:pPr algn="r"/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DOP modulator</a:t>
              </a:r>
            </a:p>
          </p:txBody>
        </p:sp>
        <p:sp>
          <p:nvSpPr>
            <p:cNvPr id="30" name="TextBox 127"/>
            <p:cNvSpPr txBox="1">
              <a:spLocks noChangeArrowheads="1"/>
            </p:cNvSpPr>
            <p:nvPr/>
          </p:nvSpPr>
          <p:spPr bwMode="auto">
            <a:xfrm>
              <a:off x="3914775" y="2367361"/>
              <a:ext cx="628694" cy="307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10 cm</a:t>
              </a:r>
            </a:p>
          </p:txBody>
        </p:sp>
        <p:sp>
          <p:nvSpPr>
            <p:cNvPr id="31" name="TextBox 128"/>
            <p:cNvSpPr txBox="1">
              <a:spLocks noChangeArrowheads="1"/>
            </p:cNvSpPr>
            <p:nvPr/>
          </p:nvSpPr>
          <p:spPr bwMode="auto">
            <a:xfrm rot="16200000">
              <a:off x="3929532" y="3124225"/>
              <a:ext cx="539008" cy="30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2 cm</a:t>
              </a:r>
            </a:p>
          </p:txBody>
        </p:sp>
        <p:sp>
          <p:nvSpPr>
            <p:cNvPr id="32" name="Text Box 38"/>
            <p:cNvSpPr txBox="1">
              <a:spLocks noChangeArrowheads="1"/>
            </p:cNvSpPr>
            <p:nvPr/>
          </p:nvSpPr>
          <p:spPr bwMode="auto">
            <a:xfrm rot="16200000">
              <a:off x="1552874" y="3584593"/>
              <a:ext cx="1143174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10 </a:t>
              </a:r>
              <a:r>
                <a:rPr lang="en-US" sz="1200">
                  <a:cs typeface="Arial" pitchFamily="34" charset="0"/>
                </a:rPr>
                <a:t>Å</a:t>
              </a:r>
              <a:r>
                <a:rPr lang="en-US" sz="1200"/>
                <a:t> prefilter</a:t>
              </a:r>
            </a:p>
          </p:txBody>
        </p:sp>
        <p:sp>
          <p:nvSpPr>
            <p:cNvPr id="33" name="TextBox 131"/>
            <p:cNvSpPr txBox="1">
              <a:spLocks noChangeArrowheads="1"/>
            </p:cNvSpPr>
            <p:nvPr/>
          </p:nvSpPr>
          <p:spPr bwMode="auto">
            <a:xfrm>
              <a:off x="5700712" y="3080057"/>
              <a:ext cx="421907" cy="307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Symbol" pitchFamily="18" charset="2"/>
                  <a:cs typeface="Times New Roman" pitchFamily="18" charset="0"/>
                </a:rPr>
                <a:t>l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/4</a:t>
              </a:r>
            </a:p>
          </p:txBody>
        </p:sp>
        <p:sp>
          <p:nvSpPr>
            <p:cNvPr id="34" name="TextBox 134"/>
            <p:cNvSpPr txBox="1">
              <a:spLocks noChangeArrowheads="1"/>
            </p:cNvSpPr>
            <p:nvPr/>
          </p:nvSpPr>
          <p:spPr bwMode="auto">
            <a:xfrm>
              <a:off x="6697448" y="4794818"/>
              <a:ext cx="646327" cy="46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WS</a:t>
              </a:r>
            </a:p>
          </p:txBody>
        </p:sp>
        <p:cxnSp>
          <p:nvCxnSpPr>
            <p:cNvPr id="35" name="Straight Arrow Connector 136"/>
            <p:cNvCxnSpPr>
              <a:cxnSpLocks noChangeShapeType="1"/>
            </p:cNvCxnSpPr>
            <p:nvPr/>
          </p:nvCxnSpPr>
          <p:spPr bwMode="auto">
            <a:xfrm rot="5400000">
              <a:off x="2813821" y="4589999"/>
              <a:ext cx="285794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6" name="Straight Arrow Connector 137"/>
            <p:cNvCxnSpPr>
              <a:cxnSpLocks noChangeShapeType="1"/>
            </p:cNvCxnSpPr>
            <p:nvPr/>
          </p:nvCxnSpPr>
          <p:spPr bwMode="auto">
            <a:xfrm rot="5400000">
              <a:off x="5342709" y="4613022"/>
              <a:ext cx="285794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52" name="Group 51"/>
          <p:cNvGrpSpPr/>
          <p:nvPr/>
        </p:nvGrpSpPr>
        <p:grpSpPr>
          <a:xfrm>
            <a:off x="228600" y="2450068"/>
            <a:ext cx="1457325" cy="2426732"/>
            <a:chOff x="228600" y="2514600"/>
            <a:chExt cx="1457325" cy="2426732"/>
          </a:xfrm>
        </p:grpSpPr>
        <p:pic>
          <p:nvPicPr>
            <p:cNvPr id="3074" name="Picture 2" descr="C:\Documents and Settings\Pier Francesco\Desktop\JPL\immagini_JPL\scansione000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2514600"/>
              <a:ext cx="1457325" cy="2060759"/>
            </a:xfrm>
            <a:prstGeom prst="rect">
              <a:avLst/>
            </a:prstGeom>
            <a:noFill/>
          </p:spPr>
        </p:pic>
        <p:sp>
          <p:nvSpPr>
            <p:cNvPr id="42" name="TextBox 41"/>
            <p:cNvSpPr txBox="1"/>
            <p:nvPr/>
          </p:nvSpPr>
          <p:spPr>
            <a:xfrm>
              <a:off x="446614" y="4572000"/>
              <a:ext cx="11535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Let’s fly</a:t>
              </a:r>
              <a:r>
                <a:rPr lang="en-US" dirty="0"/>
                <a:t> </a:t>
              </a:r>
              <a:r>
                <a:rPr lang="en-US" dirty="0" smtClean="0"/>
                <a:t>it!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724400" y="4953000"/>
            <a:ext cx="4267200" cy="1828800"/>
            <a:chOff x="381000" y="4953000"/>
            <a:chExt cx="4267200" cy="1828800"/>
          </a:xfrm>
        </p:grpSpPr>
        <p:grpSp>
          <p:nvGrpSpPr>
            <p:cNvPr id="45" name="Group 44"/>
            <p:cNvGrpSpPr/>
            <p:nvPr/>
          </p:nvGrpSpPr>
          <p:grpSpPr>
            <a:xfrm>
              <a:off x="3657600" y="5715000"/>
              <a:ext cx="152400" cy="190499"/>
              <a:chOff x="5791200" y="1181100"/>
              <a:chExt cx="152400" cy="190499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>
                <a:off x="5738191" y="1234109"/>
                <a:ext cx="182217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>
                <a:off x="5814391" y="1242391"/>
                <a:ext cx="182217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381000" y="4953000"/>
              <a:ext cx="4267200" cy="1828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/>
              </a:r>
              <a:b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/>
              </a:r>
              <a:b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K &amp; Na MOFs</a:t>
              </a:r>
              <a:b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simultaneous I, V, B</a:t>
              </a:r>
              <a:b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Full-disk @ 8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arcsec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/>
              </a:r>
              <a:b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15 s cadence</a:t>
              </a:r>
              <a:b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/>
              </a:r>
              <a:b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56" name="Title 1"/>
          <p:cNvSpPr txBox="1">
            <a:spLocks/>
          </p:cNvSpPr>
          <p:nvPr/>
        </p:nvSpPr>
        <p:spPr>
          <a:xfrm>
            <a:off x="152400" y="4953000"/>
            <a:ext cx="4267200" cy="1828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Compactness (&lt; 1 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Weight (&lt; 20 Kg)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9" name="Picture 3" descr="C:\Documents and Settings\Pier Francesco\Desktop\JPL\prof\PA2722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76350"/>
            <a:ext cx="1447800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1375</Words>
  <Application>Microsoft Office PowerPoint</Application>
  <PresentationFormat>Presentazione su schermo (4:3)</PresentationFormat>
  <Paragraphs>153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Office Theme</vt:lpstr>
      <vt:lpstr>Diapositiva 1</vt:lpstr>
      <vt:lpstr>Diapositiva 2</vt:lpstr>
      <vt:lpstr>Diapositiva 3</vt:lpstr>
      <vt:lpstr>The Sun: what we know and what we do not.</vt:lpstr>
      <vt:lpstr> What is the MOTH: K &amp; Na MOFs simultaneous I, V, B Full-disk @ 4 arcsec 5 s cadence  </vt:lpstr>
      <vt:lpstr>Performances (1):  the l-n diagram of the magnetic signal</vt:lpstr>
      <vt:lpstr>Performances (2):  high frequency spectrum and not only…</vt:lpstr>
      <vt:lpstr>Performances (3): stellar seismology</vt:lpstr>
      <vt:lpstr>DIMMI-2h (Optional Instrument on ADAHELI)  Doppler-Intensity-Magnetograms with a Magneto-optical filter Instrument at two heights</vt:lpstr>
      <vt:lpstr>Solved Contra:  no more “hand-made” MOFs</vt:lpstr>
      <vt:lpstr>Reported contra: usually only two points on the line.</vt:lpstr>
      <vt:lpstr>MOFs in the world, in the past and the present: A. Cacciani, E. Rhodes, S. Tomczyk, E. Fossat, The Kanzelhohe Solar Observatory Group, M. Messerotti,  M. Dolci, G. Severino, M. Oliviero, M. Bianda, S.M. Jefferies, N. Murphy, W. Rodgers……</vt:lpstr>
      <vt:lpstr>Technology…money, what else?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moretti</dc:creator>
  <cp:lastModifiedBy>moretti</cp:lastModifiedBy>
  <cp:revision>61</cp:revision>
  <dcterms:created xsi:type="dcterms:W3CDTF">2009-05-05T10:37:32Z</dcterms:created>
  <dcterms:modified xsi:type="dcterms:W3CDTF">2015-09-24T10:28:00Z</dcterms:modified>
</cp:coreProperties>
</file>